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364" r:id="rId2"/>
    <p:sldId id="365"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256" r:id="rId17"/>
    <p:sldId id="343" r:id="rId18"/>
    <p:sldId id="321" r:id="rId19"/>
    <p:sldId id="320" r:id="rId20"/>
    <p:sldId id="349" r:id="rId21"/>
    <p:sldId id="351" r:id="rId22"/>
    <p:sldId id="318" r:id="rId23"/>
    <p:sldId id="315" r:id="rId24"/>
    <p:sldId id="353" r:id="rId25"/>
    <p:sldId id="356" r:id="rId26"/>
    <p:sldId id="311" r:id="rId27"/>
    <p:sldId id="357" r:id="rId28"/>
    <p:sldId id="310" r:id="rId29"/>
    <p:sldId id="329" r:id="rId30"/>
    <p:sldId id="337" r:id="rId31"/>
    <p:sldId id="260" r:id="rId32"/>
    <p:sldId id="278" r:id="rId33"/>
    <p:sldId id="276" r:id="rId34"/>
    <p:sldId id="346" r:id="rId35"/>
    <p:sldId id="273" r:id="rId36"/>
    <p:sldId id="271" r:id="rId37"/>
    <p:sldId id="269" r:id="rId38"/>
    <p:sldId id="267" r:id="rId39"/>
    <p:sldId id="263" r:id="rId40"/>
    <p:sldId id="282" r:id="rId41"/>
    <p:sldId id="283" r:id="rId42"/>
    <p:sldId id="286" r:id="rId43"/>
    <p:sldId id="287" r:id="rId44"/>
    <p:sldId id="288" r:id="rId45"/>
    <p:sldId id="341" r:id="rId46"/>
    <p:sldId id="342" r:id="rId47"/>
    <p:sldId id="359" r:id="rId48"/>
    <p:sldId id="360" r:id="rId49"/>
    <p:sldId id="362" r:id="rId50"/>
    <p:sldId id="363"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9DE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24ACE1A-1145-4555-B72A-CEE05DB714E8}" type="datetimeFigureOut">
              <a:rPr lang="en-US"/>
              <a:pPr>
                <a:defRPr/>
              </a:pPr>
              <a:t>4/28/2019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6667563-ED08-4F5E-A94B-1CC84B3E3546}" type="slidenum">
              <a:rPr lang="en-US"/>
              <a:pPr>
                <a:defRPr/>
              </a:pPr>
              <a:t>‹#›</a:t>
            </a:fld>
            <a:endParaRPr lang="en-US"/>
          </a:p>
        </p:txBody>
      </p:sp>
    </p:spTree>
    <p:extLst>
      <p:ext uri="{BB962C8B-B14F-4D97-AF65-F5344CB8AC3E}">
        <p14:creationId xmlns:p14="http://schemas.microsoft.com/office/powerpoint/2010/main" xmlns="" val="1570256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pPr>
              <a:defRPr/>
            </a:pPr>
            <a:fld id="{B6667563-ED08-4F5E-A94B-1CC84B3E3546}" type="slidenum">
              <a:rPr lang="en-US" smtClean="0"/>
              <a:pPr>
                <a:defRPr/>
              </a:pPr>
              <a:t>35</a:t>
            </a:fld>
            <a:endParaRPr lang="en-US"/>
          </a:p>
        </p:txBody>
      </p:sp>
    </p:spTree>
    <p:extLst>
      <p:ext uri="{BB962C8B-B14F-4D97-AF65-F5344CB8AC3E}">
        <p14:creationId xmlns:p14="http://schemas.microsoft.com/office/powerpoint/2010/main" xmlns="" val="3348298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9E37B623-6A77-4000-95AE-D8BE44638BD2}" type="datetimeFigureOut">
              <a:rPr lang="en-US"/>
              <a:pPr>
                <a:defRPr/>
              </a:pPr>
              <a:t>4/28/2019</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3948FE9E-5CFF-4828-92D9-9D7381D2E9CE}"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79B4EE3-5B77-4218-9339-7211216C9EC2}" type="datetimeFigureOut">
              <a:rPr lang="en-US"/>
              <a:pPr>
                <a:defRPr/>
              </a:pPr>
              <a:t>4/28/2019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7782A9E-95B7-4FB2-9AC6-DABB0886BE1C}"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8F82053-1395-44E1-9A41-557C45A01313}" type="datetimeFigureOut">
              <a:rPr lang="en-US"/>
              <a:pPr>
                <a:defRPr/>
              </a:pPr>
              <a:t>4/28/2019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182FD43-B8B8-412A-B92B-7CBDC67B74A9}"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0AD8ADF-73F6-49CF-A854-6BCEE32BD40C}" type="datetimeFigureOut">
              <a:rPr lang="en-US"/>
              <a:pPr>
                <a:defRPr/>
              </a:pPr>
              <a:t>4/28/2019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16479A4-B669-42A6-9371-9EA82A2FC41B}"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D2C87BB5-ED46-4F15-85A2-82C3EC38C5C0}" type="datetimeFigureOut">
              <a:rPr lang="en-US"/>
              <a:pPr>
                <a:defRPr/>
              </a:pPr>
              <a:t>4/28/2019</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E7E40B4A-93A9-4800-9281-166D01D9CEE3}"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5563624-79AD-4084-852D-CD681AA7A686}" type="datetimeFigureOut">
              <a:rPr lang="en-US"/>
              <a:pPr>
                <a:defRPr/>
              </a:pPr>
              <a:t>4/28/2019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2CFC3BE-2A1B-4035-9860-E85BF90E9A88}"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073A7ED9-46A8-466E-9156-92C5813F48B1}" type="datetimeFigureOut">
              <a:rPr lang="en-US"/>
              <a:pPr>
                <a:defRPr/>
              </a:pPr>
              <a:t>4/28/2019</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BBAE6FFD-D91A-4821-8437-B7619920964A}"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47FCE38-6C5F-4A2F-A16A-0E7660AD0EE2}" type="datetimeFigureOut">
              <a:rPr lang="en-US"/>
              <a:pPr>
                <a:defRPr/>
              </a:pPr>
              <a:t>4/28/2019</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E326264-F4D5-4C24-8BEA-37D7AA97500F}"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067D60BE-EA70-41D8-ADA4-AD5D178DEB3D}" type="datetimeFigureOut">
              <a:rPr lang="en-US"/>
              <a:pPr>
                <a:defRPr/>
              </a:pPr>
              <a:t>4/28/2019</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8D29C626-3E43-4D50-8FF8-DC87ED565A9B}"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475E0D3-3E95-4D22-8194-B86E61CB1CF4}" type="datetimeFigureOut">
              <a:rPr lang="en-US"/>
              <a:pPr>
                <a:defRPr/>
              </a:pPr>
              <a:t>4/28/2019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A23D6A8-7528-4ACF-B254-B47078F1503D}" type="slidenum">
              <a:rPr lang="en-US"/>
              <a:pPr>
                <a:defRPr/>
              </a:pPr>
              <a:t>‹#›</a:t>
            </a:fld>
            <a:endParaRPr lang="en-US"/>
          </a:p>
        </p:txBody>
      </p:sp>
    </p:spTree>
  </p:cSld>
  <p:clrMapOvr>
    <a:masterClrMapping/>
  </p:clrMapOvr>
  <p:transition>
    <p:wedge/>
    <p:sndAc>
      <p:stSnd>
        <p:snd r:embed="rId1" name="suctio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983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7398"/>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85E960A8-8A47-4B30-AC78-C4E4B3D236EF}" type="datetimeFigureOut">
              <a:rPr lang="en-US"/>
              <a:pPr>
                <a:defRPr/>
              </a:pPr>
              <a:t>4/28/2019</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927FB0FC-B8C0-4DEA-9407-7BC6A8AAB02C}" type="slidenum">
              <a:rPr lang="en-US"/>
              <a:pPr>
                <a:defRPr/>
              </a:pPr>
              <a:t>‹#›</a:t>
            </a:fld>
            <a:endParaRPr lang="en-US"/>
          </a:p>
        </p:txBody>
      </p:sp>
    </p:spTree>
  </p:cSld>
  <p:clrMapOvr>
    <a:masterClrMapping/>
  </p:clrMapOvr>
  <p:transition>
    <p:wedge/>
    <p:sndAc>
      <p:stSnd>
        <p:snd r:embed="rId1" name="suctio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fld id="{FC8DB777-5547-4316-A460-06B08F90BB6A}" type="datetimeFigureOut">
              <a:rPr lang="en-US"/>
              <a:pPr>
                <a:defRPr/>
              </a:pPr>
              <a:t>4/28/2019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A67FB2F3-5ED6-4A98-8A03-969AC6B10B7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12" r:id="rId1"/>
    <p:sldLayoutId id="2147483707" r:id="rId2"/>
    <p:sldLayoutId id="2147483713" r:id="rId3"/>
    <p:sldLayoutId id="2147483714" r:id="rId4"/>
    <p:sldLayoutId id="2147483715" r:id="rId5"/>
    <p:sldLayoutId id="2147483708" r:id="rId6"/>
    <p:sldLayoutId id="2147483716" r:id="rId7"/>
    <p:sldLayoutId id="2147483709" r:id="rId8"/>
    <p:sldLayoutId id="2147483717" r:id="rId9"/>
    <p:sldLayoutId id="2147483710" r:id="rId10"/>
    <p:sldLayoutId id="2147483711" r:id="rId11"/>
  </p:sldLayoutIdLst>
  <p:transition>
    <p:wedge/>
    <p:sndAc>
      <p:stSnd>
        <p:snd r:embed="rId13" name="suction.wav"/>
      </p:stSnd>
    </p:sndAc>
  </p:transition>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534400" cy="5410200"/>
          </a:xfrm>
        </p:spPr>
        <p:txBody>
          <a:bodyPr/>
          <a:lstStyle/>
          <a:p>
            <a:pPr algn="ctr" eaLnBrk="1" fontAlgn="auto" hangingPunct="1">
              <a:spcAft>
                <a:spcPts val="0"/>
              </a:spcAft>
              <a:defRPr/>
            </a:pPr>
            <a:r>
              <a:rPr lang="en-US" sz="4900" b="1" i="1" dirty="0" smtClean="0">
                <a:solidFill>
                  <a:srgbClr val="FFFF00"/>
                </a:solidFill>
                <a:latin typeface="Times New Roman"/>
                <a:ea typeface="Times New Roman"/>
              </a:rPr>
              <a:t>Minerals and trace elements</a:t>
            </a:r>
            <a:br>
              <a:rPr lang="en-US" sz="4900" b="1" i="1" dirty="0" smtClean="0">
                <a:solidFill>
                  <a:srgbClr val="FFFF00"/>
                </a:solidFill>
                <a:latin typeface="Times New Roman"/>
                <a:ea typeface="Times New Roman"/>
              </a:rPr>
            </a:br>
            <a:r>
              <a:rPr lang="en-US" sz="4900" b="1" i="1" dirty="0" smtClean="0">
                <a:solidFill>
                  <a:srgbClr val="FFFF00"/>
                </a:solidFill>
                <a:latin typeface="Times New Roman"/>
                <a:ea typeface="Times New Roman"/>
              </a:rPr>
              <a:t>By </a:t>
            </a:r>
            <a:br>
              <a:rPr lang="en-US" sz="4900" b="1" i="1" dirty="0" smtClean="0">
                <a:solidFill>
                  <a:srgbClr val="FFFF00"/>
                </a:solidFill>
                <a:latin typeface="Times New Roman"/>
                <a:ea typeface="Times New Roman"/>
              </a:rPr>
            </a:br>
            <a:r>
              <a:rPr lang="en-US" sz="4900" b="1" i="1" dirty="0" smtClean="0">
                <a:solidFill>
                  <a:srgbClr val="FFFF00"/>
                </a:solidFill>
                <a:latin typeface="Times New Roman"/>
                <a:ea typeface="Times New Roman"/>
              </a:rPr>
              <a:t>Professor</a:t>
            </a:r>
            <a:br>
              <a:rPr lang="en-US" sz="4900" b="1" i="1" dirty="0" smtClean="0">
                <a:solidFill>
                  <a:srgbClr val="FFFF00"/>
                </a:solidFill>
                <a:latin typeface="Times New Roman"/>
                <a:ea typeface="Times New Roman"/>
              </a:rPr>
            </a:br>
            <a:r>
              <a:rPr lang="en-US" sz="4900" b="1" i="1" dirty="0" smtClean="0">
                <a:solidFill>
                  <a:srgbClr val="FFFF00"/>
                </a:solidFill>
                <a:latin typeface="Times New Roman"/>
                <a:ea typeface="Times New Roman"/>
              </a:rPr>
              <a:t> </a:t>
            </a:r>
            <a:br>
              <a:rPr lang="en-US" sz="4900" b="1" i="1" dirty="0" smtClean="0">
                <a:solidFill>
                  <a:srgbClr val="FFFF00"/>
                </a:solidFill>
                <a:latin typeface="Times New Roman"/>
                <a:ea typeface="Times New Roman"/>
              </a:rPr>
            </a:br>
            <a:r>
              <a:rPr lang="en-US" sz="4900" b="1" i="1" dirty="0" smtClean="0">
                <a:solidFill>
                  <a:srgbClr val="FFFF00"/>
                </a:solidFill>
                <a:latin typeface="Times New Roman"/>
                <a:ea typeface="Times New Roman"/>
              </a:rPr>
              <a:t>Dr. Jamal Ahmed </a:t>
            </a:r>
            <a:br>
              <a:rPr lang="en-US" sz="4900" b="1" i="1" dirty="0" smtClean="0">
                <a:solidFill>
                  <a:srgbClr val="FFFF00"/>
                </a:solidFill>
                <a:latin typeface="Times New Roman"/>
                <a:ea typeface="Times New Roman"/>
              </a:rPr>
            </a:br>
            <a:r>
              <a:rPr lang="en-US" sz="4900" b="1" i="1" dirty="0" smtClean="0">
                <a:solidFill>
                  <a:srgbClr val="FFFF00"/>
                </a:solidFill>
                <a:latin typeface="Times New Roman"/>
                <a:ea typeface="Times New Roman"/>
              </a:rPr>
              <a:t>Abdel- Barry </a:t>
            </a:r>
            <a:r>
              <a:rPr lang="en-US" dirty="0" smtClean="0">
                <a:solidFill>
                  <a:schemeClr val="tx2">
                    <a:satMod val="130000"/>
                  </a:schemeClr>
                </a:solidFill>
                <a:latin typeface="Times New Roman"/>
                <a:ea typeface="Times New Roman"/>
              </a:rPr>
              <a:t/>
            </a:r>
            <a:br>
              <a:rPr lang="en-US" dirty="0" smtClean="0">
                <a:solidFill>
                  <a:schemeClr val="tx2">
                    <a:satMod val="130000"/>
                  </a:schemeClr>
                </a:solidFill>
                <a:latin typeface="Times New Roman"/>
                <a:ea typeface="Times New Roman"/>
              </a:rPr>
            </a:br>
            <a:endParaRPr lang="ar-IQ" dirty="0">
              <a:solidFill>
                <a:schemeClr val="tx2">
                  <a:satMod val="130000"/>
                </a:schemeClr>
              </a:solidFill>
              <a:ea typeface="+mj-ea"/>
            </a:endParaRPr>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bwMode="auto">
          <a:xfrm>
            <a:off x="457200" y="0"/>
            <a:ext cx="4038600" cy="1219200"/>
          </a:xfrm>
          <a:noFill/>
        </p:spPr>
        <p:txBody>
          <a:bodyPr vert="horz" wrap="square" lIns="91440" tIns="45720" rIns="91440" bIns="45720" numCol="1" anchorCtr="0" compatLnSpc="1">
            <a:prstTxWarp prst="textNoShape">
              <a:avLst/>
            </a:prstTxWarp>
          </a:bodyPr>
          <a:lstStyle/>
          <a:p>
            <a:pPr eaLnBrk="1" hangingPunct="1"/>
            <a:r>
              <a:rPr lang="en-US" altLang="ar-IQ" sz="4400" b="1" i="1" u="sng" dirty="0" smtClean="0">
                <a:solidFill>
                  <a:srgbClr val="FFFF00"/>
                </a:solidFill>
                <a:effectLst/>
              </a:rPr>
              <a:t>Potassium</a:t>
            </a:r>
          </a:p>
        </p:txBody>
      </p:sp>
      <p:sp>
        <p:nvSpPr>
          <p:cNvPr id="76803" name="Rectangle 3"/>
          <p:cNvSpPr>
            <a:spLocks noGrp="1"/>
          </p:cNvSpPr>
          <p:nvPr>
            <p:ph type="body" idx="1"/>
          </p:nvPr>
        </p:nvSpPr>
        <p:spPr>
          <a:xfrm>
            <a:off x="381000" y="838200"/>
            <a:ext cx="8553450" cy="5410200"/>
          </a:xfrm>
        </p:spPr>
        <p:txBody>
          <a:bodyPr/>
          <a:lstStyle/>
          <a:p>
            <a:pPr algn="l" rtl="0" eaLnBrk="1" hangingPunct="1">
              <a:buFont typeface="Wingdings 2" pitchFamily="18" charset="2"/>
              <a:buNone/>
            </a:pPr>
            <a:r>
              <a:rPr lang="en-US" altLang="ar-IQ" sz="2400" i="1" dirty="0" smtClean="0"/>
              <a:t>Potassium is the predominant intracellular cat ion . 90% of K is free while 10% is bound in the RBC, bone and tissue, 2% of total K is located in the ECF.</a:t>
            </a:r>
          </a:p>
          <a:p>
            <a:pPr algn="l" rtl="0" eaLnBrk="1" hangingPunct="1">
              <a:buFont typeface="Wingdings 2" pitchFamily="18" charset="2"/>
              <a:buNone/>
            </a:pPr>
            <a:r>
              <a:rPr lang="en-US" altLang="ar-IQ" sz="2800" b="1" i="1" u="sng" dirty="0" smtClean="0">
                <a:solidFill>
                  <a:srgbClr val="FFFF00"/>
                </a:solidFill>
              </a:rPr>
              <a:t>Homeostasis</a:t>
            </a:r>
          </a:p>
          <a:p>
            <a:pPr algn="l" rtl="0" eaLnBrk="1" hangingPunct="1">
              <a:buFont typeface="Wingdings 2" pitchFamily="18" charset="2"/>
              <a:buNone/>
            </a:pPr>
            <a:r>
              <a:rPr lang="en-US" altLang="ar-IQ" sz="2400" b="1" i="1" dirty="0" smtClean="0"/>
              <a:t>Extra cellular</a:t>
            </a:r>
            <a:r>
              <a:rPr lang="en-US" altLang="ar-IQ" sz="2400" i="1" dirty="0" smtClean="0"/>
              <a:t> K controlled by </a:t>
            </a:r>
          </a:p>
          <a:p>
            <a:pPr algn="l" rtl="0" eaLnBrk="1" hangingPunct="1">
              <a:buFont typeface="Wingdings 2" pitchFamily="18" charset="2"/>
              <a:buNone/>
            </a:pPr>
            <a:r>
              <a:rPr lang="en-US" altLang="ar-IQ" sz="2400" i="1" dirty="0" smtClean="0"/>
              <a:t>        1. Kidney.</a:t>
            </a:r>
          </a:p>
          <a:p>
            <a:pPr algn="l" rtl="0" eaLnBrk="1" hangingPunct="1">
              <a:buFont typeface="Wingdings 2" pitchFamily="18" charset="2"/>
              <a:buNone/>
            </a:pPr>
            <a:r>
              <a:rPr lang="en-US" altLang="ar-IQ" sz="2400" i="1" dirty="0" smtClean="0"/>
              <a:t>        2. By  GIT.</a:t>
            </a:r>
          </a:p>
          <a:p>
            <a:pPr algn="l" rtl="0" eaLnBrk="1" hangingPunct="1">
              <a:buFont typeface="Wingdings 2" pitchFamily="18" charset="2"/>
              <a:buNone/>
            </a:pPr>
            <a:r>
              <a:rPr lang="en-US" altLang="ar-IQ" sz="2800" b="1" i="1" u="sng" dirty="0" smtClean="0">
                <a:solidFill>
                  <a:srgbClr val="FFFF00"/>
                </a:solidFill>
              </a:rPr>
              <a:t>In the kidney</a:t>
            </a:r>
            <a:r>
              <a:rPr lang="en-US" altLang="ar-IQ" sz="2800" dirty="0" smtClean="0">
                <a:solidFill>
                  <a:srgbClr val="FFFF00"/>
                </a:solidFill>
              </a:rPr>
              <a:t> </a:t>
            </a:r>
          </a:p>
          <a:p>
            <a:pPr algn="l" rtl="0" eaLnBrk="1" hangingPunct="1">
              <a:buFont typeface="Wingdings 2" pitchFamily="18" charset="2"/>
              <a:buNone/>
            </a:pPr>
            <a:r>
              <a:rPr lang="en-US" altLang="ar-IQ" sz="2400" i="1" dirty="0" smtClean="0"/>
              <a:t>   The filtered K is almost completely reabsorbed in the proximal tubules and some active secretion takes place in the distal part , but excretion of K is passive.</a:t>
            </a:r>
          </a:p>
          <a:p>
            <a:pPr algn="l" rtl="0" eaLnBrk="1" hangingPunct="1"/>
            <a:endParaRPr lang="en-US" altLang="ar-IQ" sz="2400" b="1" i="1" dirty="0" smtClean="0"/>
          </a:p>
          <a:p>
            <a:pPr algn="l" rtl="0" eaLnBrk="1" hangingPunct="1"/>
            <a:endParaRPr lang="en-US" altLang="ar-IQ" sz="2000" b="1" dirty="0" smtClean="0"/>
          </a:p>
          <a:p>
            <a:pPr algn="l" rtl="0" eaLnBrk="1" hangingPunct="1"/>
            <a:endParaRPr lang="en-US" altLang="ar-IQ" sz="2000" dirty="0" smtClean="0"/>
          </a:p>
          <a:p>
            <a:pPr algn="l" rtl="0" eaLnBrk="1" hangingPunct="1"/>
            <a:endParaRPr lang="en-US" altLang="ar-IQ" sz="2000" dirty="0" smtClean="0"/>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76802"/>
                                        </p:tgtEl>
                                        <p:attrNameLst>
                                          <p:attrName>style.visibility</p:attrName>
                                        </p:attrNameLst>
                                      </p:cBhvr>
                                      <p:to>
                                        <p:strVal val="visible"/>
                                      </p:to>
                                    </p:set>
                                    <p:anim by="(-#ppt_w*2)" calcmode="lin" valueType="num">
                                      <p:cBhvr rctx="PPT">
                                        <p:cTn id="7" dur="500" autoRev="1" fill="hold">
                                          <p:stCondLst>
                                            <p:cond delay="0"/>
                                          </p:stCondLst>
                                        </p:cTn>
                                        <p:tgtEl>
                                          <p:spTgt spid="76802"/>
                                        </p:tgtEl>
                                        <p:attrNameLst>
                                          <p:attrName>ppt_w</p:attrName>
                                        </p:attrNameLst>
                                      </p:cBhvr>
                                    </p:anim>
                                    <p:anim by="(#ppt_w*0.50)" calcmode="lin" valueType="num">
                                      <p:cBhvr>
                                        <p:cTn id="8" dur="500" decel="50000" autoRev="1" fill="hold">
                                          <p:stCondLst>
                                            <p:cond delay="0"/>
                                          </p:stCondLst>
                                        </p:cTn>
                                        <p:tgtEl>
                                          <p:spTgt spid="76802"/>
                                        </p:tgtEl>
                                        <p:attrNameLst>
                                          <p:attrName>ppt_x</p:attrName>
                                        </p:attrNameLst>
                                      </p:cBhvr>
                                    </p:anim>
                                    <p:anim from="(-#ppt_h/2)" to="(#ppt_y)" calcmode="lin" valueType="num">
                                      <p:cBhvr>
                                        <p:cTn id="9" dur="1000" fill="hold">
                                          <p:stCondLst>
                                            <p:cond delay="0"/>
                                          </p:stCondLst>
                                        </p:cTn>
                                        <p:tgtEl>
                                          <p:spTgt spid="76802"/>
                                        </p:tgtEl>
                                        <p:attrNameLst>
                                          <p:attrName>ppt_y</p:attrName>
                                        </p:attrNameLst>
                                      </p:cBhvr>
                                    </p:anim>
                                    <p:animRot by="21600000">
                                      <p:cBhvr>
                                        <p:cTn id="10" dur="1000" fill="hold">
                                          <p:stCondLst>
                                            <p:cond delay="0"/>
                                          </p:stCondLst>
                                        </p:cTn>
                                        <p:tgtEl>
                                          <p:spTgt spid="76802"/>
                                        </p:tgtEl>
                                        <p:attrNameLst>
                                          <p:attrName>r</p:attrName>
                                        </p:attrNameLst>
                                      </p:cBhvr>
                                    </p:animRot>
                                  </p:childTnLst>
                                </p:cTn>
                              </p:par>
                            </p:childTnLst>
                          </p:cTn>
                        </p:par>
                        <p:par>
                          <p:cTn id="11" fill="hold" nodeType="afterGroup">
                            <p:stCondLst>
                              <p:cond delay="1800"/>
                            </p:stCondLst>
                            <p:childTnLst>
                              <p:par>
                                <p:cTn id="12" presetID="6" presetClass="entr" presetSubtype="32" fill="hold" grpId="0" nodeType="afterEffect">
                                  <p:stCondLst>
                                    <p:cond delay="0"/>
                                  </p:stCondLst>
                                  <p:childTnLst>
                                    <p:set>
                                      <p:cBhvr>
                                        <p:cTn id="13" dur="1" fill="hold">
                                          <p:stCondLst>
                                            <p:cond delay="0"/>
                                          </p:stCondLst>
                                        </p:cTn>
                                        <p:tgtEl>
                                          <p:spTgt spid="76803">
                                            <p:txEl>
                                              <p:pRg st="0" end="0"/>
                                            </p:txEl>
                                          </p:spTgt>
                                        </p:tgtEl>
                                        <p:attrNameLst>
                                          <p:attrName>style.visibility</p:attrName>
                                        </p:attrNameLst>
                                      </p:cBhvr>
                                      <p:to>
                                        <p:strVal val="visible"/>
                                      </p:to>
                                    </p:set>
                                    <p:animEffect transition="in" filter="circle(out)">
                                      <p:cBhvr>
                                        <p:cTn id="14" dur="1000"/>
                                        <p:tgtEl>
                                          <p:spTgt spid="76803">
                                            <p:txEl>
                                              <p:pRg st="0" end="0"/>
                                            </p:txEl>
                                          </p:spTgt>
                                        </p:tgtEl>
                                      </p:cBhvr>
                                    </p:animEffect>
                                  </p:childTnLst>
                                </p:cTn>
                              </p:par>
                            </p:childTnLst>
                          </p:cTn>
                        </p:par>
                        <p:par>
                          <p:cTn id="15" fill="hold" nodeType="afterGroup">
                            <p:stCondLst>
                              <p:cond delay="2800"/>
                            </p:stCondLst>
                            <p:childTnLst>
                              <p:par>
                                <p:cTn id="16" presetID="6" presetClass="entr" presetSubtype="32" fill="hold" grpId="0" nodeType="afterEffect">
                                  <p:stCondLst>
                                    <p:cond delay="0"/>
                                  </p:stCondLst>
                                  <p:childTnLst>
                                    <p:set>
                                      <p:cBhvr>
                                        <p:cTn id="17" dur="1" fill="hold">
                                          <p:stCondLst>
                                            <p:cond delay="0"/>
                                          </p:stCondLst>
                                        </p:cTn>
                                        <p:tgtEl>
                                          <p:spTgt spid="76803">
                                            <p:txEl>
                                              <p:pRg st="1" end="1"/>
                                            </p:txEl>
                                          </p:spTgt>
                                        </p:tgtEl>
                                        <p:attrNameLst>
                                          <p:attrName>style.visibility</p:attrName>
                                        </p:attrNameLst>
                                      </p:cBhvr>
                                      <p:to>
                                        <p:strVal val="visible"/>
                                      </p:to>
                                    </p:set>
                                    <p:animEffect transition="in" filter="circle(out)">
                                      <p:cBhvr>
                                        <p:cTn id="18" dur="1000"/>
                                        <p:tgtEl>
                                          <p:spTgt spid="76803">
                                            <p:txEl>
                                              <p:pRg st="1" end="1"/>
                                            </p:txEl>
                                          </p:spTgt>
                                        </p:tgtEl>
                                      </p:cBhvr>
                                    </p:animEffect>
                                  </p:childTnLst>
                                </p:cTn>
                              </p:par>
                            </p:childTnLst>
                          </p:cTn>
                        </p:par>
                        <p:par>
                          <p:cTn id="19" fill="hold" nodeType="afterGroup">
                            <p:stCondLst>
                              <p:cond delay="3800"/>
                            </p:stCondLst>
                            <p:childTnLst>
                              <p:par>
                                <p:cTn id="20" presetID="6" presetClass="entr" presetSubtype="32" fill="hold" grpId="0" nodeType="afterEffect">
                                  <p:stCondLst>
                                    <p:cond delay="0"/>
                                  </p:stCondLst>
                                  <p:childTnLst>
                                    <p:set>
                                      <p:cBhvr>
                                        <p:cTn id="21" dur="1" fill="hold">
                                          <p:stCondLst>
                                            <p:cond delay="0"/>
                                          </p:stCondLst>
                                        </p:cTn>
                                        <p:tgtEl>
                                          <p:spTgt spid="76803">
                                            <p:txEl>
                                              <p:pRg st="2" end="2"/>
                                            </p:txEl>
                                          </p:spTgt>
                                        </p:tgtEl>
                                        <p:attrNameLst>
                                          <p:attrName>style.visibility</p:attrName>
                                        </p:attrNameLst>
                                      </p:cBhvr>
                                      <p:to>
                                        <p:strVal val="visible"/>
                                      </p:to>
                                    </p:set>
                                    <p:animEffect transition="in" filter="circle(out)">
                                      <p:cBhvr>
                                        <p:cTn id="22" dur="1000"/>
                                        <p:tgtEl>
                                          <p:spTgt spid="76803">
                                            <p:txEl>
                                              <p:pRg st="2" end="2"/>
                                            </p:txEl>
                                          </p:spTgt>
                                        </p:tgtEl>
                                      </p:cBhvr>
                                    </p:animEffect>
                                  </p:childTnLst>
                                </p:cTn>
                              </p:par>
                            </p:childTnLst>
                          </p:cTn>
                        </p:par>
                        <p:par>
                          <p:cTn id="23" fill="hold" nodeType="afterGroup">
                            <p:stCondLst>
                              <p:cond delay="4800"/>
                            </p:stCondLst>
                            <p:childTnLst>
                              <p:par>
                                <p:cTn id="24" presetID="6" presetClass="entr" presetSubtype="32" fill="hold" grpId="0" nodeType="afterEffect">
                                  <p:stCondLst>
                                    <p:cond delay="0"/>
                                  </p:stCondLst>
                                  <p:childTnLst>
                                    <p:set>
                                      <p:cBhvr>
                                        <p:cTn id="25" dur="1" fill="hold">
                                          <p:stCondLst>
                                            <p:cond delay="0"/>
                                          </p:stCondLst>
                                        </p:cTn>
                                        <p:tgtEl>
                                          <p:spTgt spid="76803">
                                            <p:txEl>
                                              <p:pRg st="3" end="3"/>
                                            </p:txEl>
                                          </p:spTgt>
                                        </p:tgtEl>
                                        <p:attrNameLst>
                                          <p:attrName>style.visibility</p:attrName>
                                        </p:attrNameLst>
                                      </p:cBhvr>
                                      <p:to>
                                        <p:strVal val="visible"/>
                                      </p:to>
                                    </p:set>
                                    <p:animEffect transition="in" filter="circle(out)">
                                      <p:cBhvr>
                                        <p:cTn id="26" dur="1000"/>
                                        <p:tgtEl>
                                          <p:spTgt spid="76803">
                                            <p:txEl>
                                              <p:pRg st="3" end="3"/>
                                            </p:txEl>
                                          </p:spTgt>
                                        </p:tgtEl>
                                      </p:cBhvr>
                                    </p:animEffect>
                                  </p:childTnLst>
                                </p:cTn>
                              </p:par>
                            </p:childTnLst>
                          </p:cTn>
                        </p:par>
                        <p:par>
                          <p:cTn id="27" fill="hold">
                            <p:stCondLst>
                              <p:cond delay="5800"/>
                            </p:stCondLst>
                            <p:childTnLst>
                              <p:par>
                                <p:cTn id="28" presetID="6" presetClass="entr" presetSubtype="32" fill="hold" grpId="0" nodeType="afterEffect">
                                  <p:stCondLst>
                                    <p:cond delay="0"/>
                                  </p:stCondLst>
                                  <p:childTnLst>
                                    <p:set>
                                      <p:cBhvr>
                                        <p:cTn id="29" dur="1" fill="hold">
                                          <p:stCondLst>
                                            <p:cond delay="0"/>
                                          </p:stCondLst>
                                        </p:cTn>
                                        <p:tgtEl>
                                          <p:spTgt spid="76803">
                                            <p:txEl>
                                              <p:pRg st="4" end="4"/>
                                            </p:txEl>
                                          </p:spTgt>
                                        </p:tgtEl>
                                        <p:attrNameLst>
                                          <p:attrName>style.visibility</p:attrName>
                                        </p:attrNameLst>
                                      </p:cBhvr>
                                      <p:to>
                                        <p:strVal val="visible"/>
                                      </p:to>
                                    </p:set>
                                    <p:animEffect transition="in" filter="circle(out)">
                                      <p:cBhvr>
                                        <p:cTn id="30" dur="1000"/>
                                        <p:tgtEl>
                                          <p:spTgt spid="76803">
                                            <p:txEl>
                                              <p:pRg st="4" end="4"/>
                                            </p:txEl>
                                          </p:spTgt>
                                        </p:tgtEl>
                                      </p:cBhvr>
                                    </p:animEffect>
                                  </p:childTnLst>
                                </p:cTn>
                              </p:par>
                            </p:childTnLst>
                          </p:cTn>
                        </p:par>
                        <p:par>
                          <p:cTn id="31" fill="hold" nodeType="afterGroup">
                            <p:stCondLst>
                              <p:cond delay="6800"/>
                            </p:stCondLst>
                            <p:childTnLst>
                              <p:par>
                                <p:cTn id="32" presetID="6" presetClass="entr" presetSubtype="32" fill="hold" grpId="0" nodeType="afterEffect">
                                  <p:stCondLst>
                                    <p:cond delay="0"/>
                                  </p:stCondLst>
                                  <p:childTnLst>
                                    <p:set>
                                      <p:cBhvr>
                                        <p:cTn id="33" dur="1" fill="hold">
                                          <p:stCondLst>
                                            <p:cond delay="0"/>
                                          </p:stCondLst>
                                        </p:cTn>
                                        <p:tgtEl>
                                          <p:spTgt spid="76803">
                                            <p:txEl>
                                              <p:pRg st="5" end="5"/>
                                            </p:txEl>
                                          </p:spTgt>
                                        </p:tgtEl>
                                        <p:attrNameLst>
                                          <p:attrName>style.visibility</p:attrName>
                                        </p:attrNameLst>
                                      </p:cBhvr>
                                      <p:to>
                                        <p:strVal val="visible"/>
                                      </p:to>
                                    </p:set>
                                    <p:animEffect transition="in" filter="circle(out)">
                                      <p:cBhvr>
                                        <p:cTn id="34" dur="1000"/>
                                        <p:tgtEl>
                                          <p:spTgt spid="76803">
                                            <p:txEl>
                                              <p:pRg st="5" end="5"/>
                                            </p:txEl>
                                          </p:spTgt>
                                        </p:tgtEl>
                                      </p:cBhvr>
                                    </p:animEffect>
                                  </p:childTnLst>
                                </p:cTn>
                              </p:par>
                            </p:childTnLst>
                          </p:cTn>
                        </p:par>
                        <p:par>
                          <p:cTn id="35" fill="hold" nodeType="afterGroup">
                            <p:stCondLst>
                              <p:cond delay="7800"/>
                            </p:stCondLst>
                            <p:childTnLst>
                              <p:par>
                                <p:cTn id="36" presetID="6" presetClass="entr" presetSubtype="32" fill="hold" grpId="0" nodeType="afterEffect">
                                  <p:stCondLst>
                                    <p:cond delay="0"/>
                                  </p:stCondLst>
                                  <p:childTnLst>
                                    <p:set>
                                      <p:cBhvr>
                                        <p:cTn id="37" dur="1" fill="hold">
                                          <p:stCondLst>
                                            <p:cond delay="0"/>
                                          </p:stCondLst>
                                        </p:cTn>
                                        <p:tgtEl>
                                          <p:spTgt spid="76803">
                                            <p:txEl>
                                              <p:pRg st="6" end="6"/>
                                            </p:txEl>
                                          </p:spTgt>
                                        </p:tgtEl>
                                        <p:attrNameLst>
                                          <p:attrName>style.visibility</p:attrName>
                                        </p:attrNameLst>
                                      </p:cBhvr>
                                      <p:to>
                                        <p:strVal val="visible"/>
                                      </p:to>
                                    </p:set>
                                    <p:animEffect transition="in" filter="circle(out)">
                                      <p:cBhvr>
                                        <p:cTn id="38" dur="1000"/>
                                        <p:tgtEl>
                                          <p:spTgt spid="768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p:cNvSpPr>
          <p:nvPr>
            <p:ph type="body" idx="1"/>
          </p:nvPr>
        </p:nvSpPr>
        <p:spPr>
          <a:xfrm>
            <a:off x="228600" y="152400"/>
            <a:ext cx="8839200" cy="6096000"/>
          </a:xfrm>
        </p:spPr>
        <p:txBody>
          <a:bodyPr/>
          <a:lstStyle/>
          <a:p>
            <a:pPr algn="l" rtl="0" eaLnBrk="1" hangingPunct="1">
              <a:lnSpc>
                <a:spcPct val="90000"/>
              </a:lnSpc>
              <a:buFont typeface="Wingdings 2" pitchFamily="18" charset="2"/>
              <a:buNone/>
            </a:pPr>
            <a:r>
              <a:rPr lang="en-US" altLang="ar-IQ" sz="2400" i="1" dirty="0" smtClean="0"/>
              <a:t>   The active re absorption of Na generate a membrane potential which is neutralized by</a:t>
            </a:r>
            <a:r>
              <a:rPr lang="ar-EG" altLang="ar-IQ" sz="2400" i="1" dirty="0" smtClean="0"/>
              <a:t> </a:t>
            </a:r>
            <a:r>
              <a:rPr lang="en-US" altLang="ar-IQ" sz="2400" i="1" dirty="0" smtClean="0"/>
              <a:t> movement of K and H ions.</a:t>
            </a:r>
          </a:p>
          <a:p>
            <a:pPr algn="l" rtl="0" eaLnBrk="1" hangingPunct="1">
              <a:lnSpc>
                <a:spcPct val="90000"/>
              </a:lnSpc>
              <a:buFont typeface="Wingdings 2" pitchFamily="18" charset="2"/>
              <a:buNone/>
            </a:pPr>
            <a:r>
              <a:rPr lang="en-US" altLang="ar-IQ" sz="2400" i="1" dirty="0" smtClean="0"/>
              <a:t> </a:t>
            </a:r>
          </a:p>
          <a:p>
            <a:pPr algn="l" rtl="0" eaLnBrk="1" hangingPunct="1">
              <a:lnSpc>
                <a:spcPct val="90000"/>
              </a:lnSpc>
              <a:buFont typeface="Wingdings 2" pitchFamily="18" charset="2"/>
              <a:buNone/>
            </a:pPr>
            <a:r>
              <a:rPr lang="en-US" altLang="ar-IQ" sz="2400" i="1" dirty="0" smtClean="0"/>
              <a:t>  </a:t>
            </a:r>
            <a:r>
              <a:rPr lang="en-US" altLang="ar-IQ" sz="2400" b="1" i="1" u="sng" dirty="0" smtClean="0"/>
              <a:t>Thus urinary K excretion depends on</a:t>
            </a:r>
          </a:p>
          <a:p>
            <a:pPr algn="l" rtl="0" eaLnBrk="1" hangingPunct="1">
              <a:lnSpc>
                <a:spcPct val="90000"/>
              </a:lnSpc>
              <a:buFont typeface="Wingdings 2" pitchFamily="18" charset="2"/>
              <a:buNone/>
            </a:pPr>
            <a:r>
              <a:rPr lang="en-US" altLang="ar-IQ" sz="2400" i="1" dirty="0" smtClean="0"/>
              <a:t>    1. Amount of Na available for re absorption  in the distal    </a:t>
            </a:r>
          </a:p>
          <a:p>
            <a:pPr algn="l" rtl="0" eaLnBrk="1" hangingPunct="1">
              <a:lnSpc>
                <a:spcPct val="90000"/>
              </a:lnSpc>
              <a:buFont typeface="Wingdings 2" pitchFamily="18" charset="2"/>
              <a:buNone/>
            </a:pPr>
            <a:r>
              <a:rPr lang="en-US" altLang="ar-IQ" sz="2400" i="1" dirty="0" smtClean="0"/>
              <a:t>          convoluted tubules and collecting duct.</a:t>
            </a:r>
          </a:p>
          <a:p>
            <a:pPr algn="l" rtl="0" eaLnBrk="1" hangingPunct="1">
              <a:lnSpc>
                <a:spcPct val="90000"/>
              </a:lnSpc>
              <a:buFont typeface="Wingdings 2" pitchFamily="18" charset="2"/>
              <a:buNone/>
            </a:pPr>
            <a:r>
              <a:rPr lang="en-US" altLang="ar-IQ" sz="2400" i="1" dirty="0" smtClean="0"/>
              <a:t>    2. Amount of H and K in the distal convoluted tubules.</a:t>
            </a:r>
          </a:p>
          <a:p>
            <a:pPr algn="l" rtl="0" eaLnBrk="1" hangingPunct="1">
              <a:lnSpc>
                <a:spcPct val="90000"/>
              </a:lnSpc>
              <a:buFont typeface="Wingdings 2" pitchFamily="18" charset="2"/>
              <a:buNone/>
            </a:pPr>
            <a:r>
              <a:rPr lang="en-US" altLang="ar-IQ" sz="2400" i="1" dirty="0" smtClean="0"/>
              <a:t>    3. The ability of these cells to secrete H ions.</a:t>
            </a:r>
          </a:p>
          <a:p>
            <a:pPr algn="l" rtl="0" eaLnBrk="1" hangingPunct="1">
              <a:lnSpc>
                <a:spcPct val="90000"/>
              </a:lnSpc>
              <a:buFont typeface="Wingdings 2" pitchFamily="18" charset="2"/>
              <a:buNone/>
            </a:pPr>
            <a:r>
              <a:rPr lang="en-US" altLang="ar-IQ" sz="2400" i="1" dirty="0" smtClean="0"/>
              <a:t>    4. The concentration of aldosterone.</a:t>
            </a:r>
          </a:p>
          <a:p>
            <a:pPr algn="l" rtl="0" eaLnBrk="1" hangingPunct="1">
              <a:lnSpc>
                <a:spcPct val="90000"/>
              </a:lnSpc>
              <a:buFont typeface="Wingdings 2" pitchFamily="18" charset="2"/>
              <a:buNone/>
            </a:pPr>
            <a:r>
              <a:rPr lang="en-US" altLang="ar-IQ" sz="2400" i="1" dirty="0" smtClean="0"/>
              <a:t>    5. The rate of tubular fluid.</a:t>
            </a:r>
          </a:p>
          <a:p>
            <a:pPr lvl="1" algn="l" rtl="0" eaLnBrk="1" hangingPunct="1">
              <a:lnSpc>
                <a:spcPct val="90000"/>
              </a:lnSpc>
              <a:buFont typeface="Verdana" pitchFamily="34" charset="0"/>
              <a:buNone/>
            </a:pPr>
            <a:endParaRPr lang="en-US" altLang="ar-IQ" sz="2400" b="1" i="1" u="sng" dirty="0" smtClean="0">
              <a:solidFill>
                <a:srgbClr val="03556B"/>
              </a:solidFill>
            </a:endParaRPr>
          </a:p>
          <a:p>
            <a:pPr lvl="1" algn="l" rtl="0" eaLnBrk="1" hangingPunct="1">
              <a:lnSpc>
                <a:spcPct val="90000"/>
              </a:lnSpc>
              <a:buFont typeface="Verdana" pitchFamily="34" charset="0"/>
              <a:buNone/>
            </a:pPr>
            <a:r>
              <a:rPr lang="en-US" altLang="ar-IQ" b="1" i="1" u="sng" dirty="0" smtClean="0">
                <a:solidFill>
                  <a:srgbClr val="FFFF00"/>
                </a:solidFill>
              </a:rPr>
              <a:t>Aldosterone</a:t>
            </a:r>
          </a:p>
          <a:p>
            <a:pPr lvl="1" algn="l" rtl="0" eaLnBrk="1" hangingPunct="1">
              <a:lnSpc>
                <a:spcPct val="90000"/>
              </a:lnSpc>
              <a:buFont typeface="Verdana" pitchFamily="34" charset="0"/>
              <a:buNone/>
            </a:pPr>
            <a:r>
              <a:rPr lang="en-US" altLang="ar-IQ" sz="2400" i="1" dirty="0" smtClean="0"/>
              <a:t>Stimulate K execration both </a:t>
            </a:r>
            <a:r>
              <a:rPr lang="en-US" altLang="ar-IQ" sz="2400" b="1" i="1" u="sng" dirty="0" smtClean="0"/>
              <a:t>indirectly </a:t>
            </a:r>
            <a:r>
              <a:rPr lang="en-US" altLang="ar-IQ" sz="2400" i="1" dirty="0" smtClean="0"/>
              <a:t>by increasing the active re absorption of Na in the distal and collecting ducts and </a:t>
            </a:r>
            <a:r>
              <a:rPr lang="en-US" altLang="ar-IQ" sz="2400" b="1" i="1" u="sng" dirty="0" smtClean="0"/>
              <a:t>directly</a:t>
            </a:r>
            <a:r>
              <a:rPr lang="en-US" altLang="ar-IQ" sz="2400" i="1" dirty="0" smtClean="0"/>
              <a:t> by increasing the active K secretion in the distal part</a:t>
            </a:r>
            <a:r>
              <a:rPr lang="en-US" altLang="ar-IQ" sz="2000" dirty="0" smtClean="0"/>
              <a:t>.</a:t>
            </a:r>
          </a:p>
          <a:p>
            <a:pPr algn="l" rtl="0" eaLnBrk="1" hangingPunct="1">
              <a:lnSpc>
                <a:spcPct val="90000"/>
              </a:lnSpc>
            </a:pPr>
            <a:endParaRPr lang="en-US" altLang="ar-IQ" sz="2000" dirty="0" smtClean="0"/>
          </a:p>
          <a:p>
            <a:pPr algn="l" rtl="0" eaLnBrk="1" hangingPunct="1">
              <a:lnSpc>
                <a:spcPct val="90000"/>
              </a:lnSpc>
            </a:pPr>
            <a:endParaRPr lang="en-US" altLang="ar-IQ" sz="2000" dirty="0" smtClean="0"/>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circle(in)">
                                      <p:cBhvr>
                                        <p:cTn id="7" dur="1000"/>
                                        <p:tgtEl>
                                          <p:spTgt spid="77827">
                                            <p:txEl>
                                              <p:pRg st="0" end="0"/>
                                            </p:txEl>
                                          </p:spTgt>
                                        </p:tgtEl>
                                      </p:cBhvr>
                                    </p:animEffect>
                                  </p:childTnLst>
                                </p:cTn>
                              </p:par>
                            </p:childTnLst>
                          </p:cTn>
                        </p:par>
                        <p:par>
                          <p:cTn id="8" fill="hold" nodeType="afterGroup">
                            <p:stCondLst>
                              <p:cond delay="1000"/>
                            </p:stCondLst>
                            <p:childTnLst>
                              <p:par>
                                <p:cTn id="9" presetID="6" presetClass="entr" presetSubtype="16" fill="hold" nodeType="after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animEffect transition="in" filter="circle(in)">
                                      <p:cBhvr>
                                        <p:cTn id="11" dur="1000"/>
                                        <p:tgtEl>
                                          <p:spTgt spid="77827">
                                            <p:txEl>
                                              <p:pRg st="1" end="1"/>
                                            </p:txEl>
                                          </p:spTgt>
                                        </p:tgtEl>
                                      </p:cBhvr>
                                    </p:animEffect>
                                  </p:childTnLst>
                                </p:cTn>
                              </p:par>
                            </p:childTnLst>
                          </p:cTn>
                        </p:par>
                        <p:par>
                          <p:cTn id="12" fill="hold">
                            <p:stCondLst>
                              <p:cond delay="2000"/>
                            </p:stCondLst>
                            <p:childTnLst>
                              <p:par>
                                <p:cTn id="13" presetID="6" presetClass="entr" presetSubtype="16" fill="hold" nodeType="after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Effect transition="in" filter="circle(in)">
                                      <p:cBhvr>
                                        <p:cTn id="15" dur="1000"/>
                                        <p:tgtEl>
                                          <p:spTgt spid="77827">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77827">
                                            <p:txEl>
                                              <p:pRg st="3" end="3"/>
                                            </p:txEl>
                                          </p:spTgt>
                                        </p:tgtEl>
                                        <p:attrNameLst>
                                          <p:attrName>style.visibility</p:attrName>
                                        </p:attrNameLst>
                                      </p:cBhvr>
                                      <p:to>
                                        <p:strVal val="visible"/>
                                      </p:to>
                                    </p:set>
                                    <p:animEffect transition="in" filter="circle(in)">
                                      <p:cBhvr>
                                        <p:cTn id="18" dur="1000"/>
                                        <p:tgtEl>
                                          <p:spTgt spid="77827">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77827">
                                            <p:txEl>
                                              <p:pRg st="4" end="4"/>
                                            </p:txEl>
                                          </p:spTgt>
                                        </p:tgtEl>
                                        <p:attrNameLst>
                                          <p:attrName>style.visibility</p:attrName>
                                        </p:attrNameLst>
                                      </p:cBhvr>
                                      <p:to>
                                        <p:strVal val="visible"/>
                                      </p:to>
                                    </p:set>
                                    <p:animEffect transition="in" filter="circle(in)">
                                      <p:cBhvr>
                                        <p:cTn id="21" dur="1000"/>
                                        <p:tgtEl>
                                          <p:spTgt spid="77827">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77827">
                                            <p:txEl>
                                              <p:pRg st="5" end="5"/>
                                            </p:txEl>
                                          </p:spTgt>
                                        </p:tgtEl>
                                        <p:attrNameLst>
                                          <p:attrName>style.visibility</p:attrName>
                                        </p:attrNameLst>
                                      </p:cBhvr>
                                      <p:to>
                                        <p:strVal val="visible"/>
                                      </p:to>
                                    </p:set>
                                    <p:animEffect transition="in" filter="circle(in)">
                                      <p:cBhvr>
                                        <p:cTn id="24" dur="1000"/>
                                        <p:tgtEl>
                                          <p:spTgt spid="77827">
                                            <p:txEl>
                                              <p:pRg st="5" end="5"/>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77827">
                                            <p:txEl>
                                              <p:pRg st="6" end="6"/>
                                            </p:txEl>
                                          </p:spTgt>
                                        </p:tgtEl>
                                        <p:attrNameLst>
                                          <p:attrName>style.visibility</p:attrName>
                                        </p:attrNameLst>
                                      </p:cBhvr>
                                      <p:to>
                                        <p:strVal val="visible"/>
                                      </p:to>
                                    </p:set>
                                    <p:animEffect transition="in" filter="circle(in)">
                                      <p:cBhvr>
                                        <p:cTn id="27" dur="1000"/>
                                        <p:tgtEl>
                                          <p:spTgt spid="77827">
                                            <p:txEl>
                                              <p:pRg st="6" end="6"/>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77827">
                                            <p:txEl>
                                              <p:pRg st="7" end="7"/>
                                            </p:txEl>
                                          </p:spTgt>
                                        </p:tgtEl>
                                        <p:attrNameLst>
                                          <p:attrName>style.visibility</p:attrName>
                                        </p:attrNameLst>
                                      </p:cBhvr>
                                      <p:to>
                                        <p:strVal val="visible"/>
                                      </p:to>
                                    </p:set>
                                    <p:animEffect transition="in" filter="circle(in)">
                                      <p:cBhvr>
                                        <p:cTn id="30" dur="1000"/>
                                        <p:tgtEl>
                                          <p:spTgt spid="77827">
                                            <p:txEl>
                                              <p:pRg st="7" end="7"/>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77827">
                                            <p:txEl>
                                              <p:pRg st="8" end="8"/>
                                            </p:txEl>
                                          </p:spTgt>
                                        </p:tgtEl>
                                        <p:attrNameLst>
                                          <p:attrName>style.visibility</p:attrName>
                                        </p:attrNameLst>
                                      </p:cBhvr>
                                      <p:to>
                                        <p:strVal val="visible"/>
                                      </p:to>
                                    </p:set>
                                    <p:animEffect transition="in" filter="circle(in)">
                                      <p:cBhvr>
                                        <p:cTn id="33" dur="1000"/>
                                        <p:tgtEl>
                                          <p:spTgt spid="77827">
                                            <p:txEl>
                                              <p:pRg st="8" end="8"/>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77827">
                                            <p:txEl>
                                              <p:pRg st="10" end="10"/>
                                            </p:txEl>
                                          </p:spTgt>
                                        </p:tgtEl>
                                        <p:attrNameLst>
                                          <p:attrName>style.visibility</p:attrName>
                                        </p:attrNameLst>
                                      </p:cBhvr>
                                      <p:to>
                                        <p:strVal val="visible"/>
                                      </p:to>
                                    </p:set>
                                    <p:animEffect transition="in" filter="circle(in)">
                                      <p:cBhvr>
                                        <p:cTn id="36" dur="1000"/>
                                        <p:tgtEl>
                                          <p:spTgt spid="77827">
                                            <p:txEl>
                                              <p:pRg st="10" end="10"/>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77827">
                                            <p:txEl>
                                              <p:pRg st="11" end="11"/>
                                            </p:txEl>
                                          </p:spTgt>
                                        </p:tgtEl>
                                        <p:attrNameLst>
                                          <p:attrName>style.visibility</p:attrName>
                                        </p:attrNameLst>
                                      </p:cBhvr>
                                      <p:to>
                                        <p:strVal val="visible"/>
                                      </p:to>
                                    </p:set>
                                    <p:animEffect transition="in" filter="circle(in)">
                                      <p:cBhvr>
                                        <p:cTn id="39" dur="1000"/>
                                        <p:tgtEl>
                                          <p:spTgt spid="7782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p:cNvSpPr>
          <p:nvPr>
            <p:ph type="body" idx="1"/>
          </p:nvPr>
        </p:nvSpPr>
        <p:spPr>
          <a:xfrm>
            <a:off x="457200" y="152400"/>
            <a:ext cx="8477250" cy="6096000"/>
          </a:xfrm>
        </p:spPr>
        <p:txBody>
          <a:bodyPr/>
          <a:lstStyle/>
          <a:p>
            <a:pPr algn="l" rtl="0" eaLnBrk="1" hangingPunct="1">
              <a:buFont typeface="Wingdings 2" pitchFamily="18" charset="2"/>
              <a:buNone/>
            </a:pPr>
            <a:r>
              <a:rPr lang="en-US" altLang="ar-IQ" sz="2400" i="1" dirty="0" smtClean="0"/>
              <a:t>There is close relation ship between K and H ions in homeostasis.</a:t>
            </a:r>
          </a:p>
          <a:p>
            <a:pPr algn="l" rtl="0" eaLnBrk="1" hangingPunct="1">
              <a:buFont typeface="Wingdings 2" pitchFamily="18" charset="2"/>
              <a:buNone/>
            </a:pPr>
            <a:endParaRPr lang="en-US" altLang="ar-IQ" sz="2400" b="1" i="1" u="sng" dirty="0" smtClean="0"/>
          </a:p>
          <a:p>
            <a:pPr algn="l" rtl="0" eaLnBrk="1" hangingPunct="1">
              <a:buFont typeface="Wingdings 2" pitchFamily="18" charset="2"/>
              <a:buNone/>
            </a:pPr>
            <a:r>
              <a:rPr lang="en-US" altLang="ar-IQ" sz="2400" b="1" i="1" u="sng" dirty="0" smtClean="0">
                <a:solidFill>
                  <a:srgbClr val="FFFF00"/>
                </a:solidFill>
              </a:rPr>
              <a:t>In acidosis</a:t>
            </a:r>
            <a:r>
              <a:rPr lang="en-US" altLang="ar-IQ" sz="2400" i="1" dirty="0" smtClean="0"/>
              <a:t>:  H  tend to be secreted in preference to K and </a:t>
            </a:r>
          </a:p>
          <a:p>
            <a:pPr algn="l" rtl="0" eaLnBrk="1" hangingPunct="1">
              <a:buFont typeface="Wingdings 2" pitchFamily="18" charset="2"/>
              <a:buNone/>
            </a:pPr>
            <a:r>
              <a:rPr lang="en-US" altLang="ar-IQ" sz="2400" b="1" i="1" dirty="0" smtClean="0"/>
              <a:t>hyperkalemia</a:t>
            </a:r>
            <a:r>
              <a:rPr lang="en-US" altLang="ar-IQ" sz="2400" i="1" dirty="0" smtClean="0"/>
              <a:t> was occur.</a:t>
            </a:r>
          </a:p>
          <a:p>
            <a:pPr algn="l" rtl="0" eaLnBrk="1" hangingPunct="1">
              <a:buFont typeface="Wingdings 2" pitchFamily="18" charset="2"/>
              <a:buNone/>
            </a:pPr>
            <a:r>
              <a:rPr lang="en-US" altLang="ar-IQ" sz="2400" b="1" i="1" u="sng" dirty="0" smtClean="0">
                <a:solidFill>
                  <a:srgbClr val="FFFF00"/>
                </a:solidFill>
              </a:rPr>
              <a:t>In alkalosis</a:t>
            </a:r>
            <a:r>
              <a:rPr lang="en-US" altLang="ar-IQ" sz="2400" b="1" i="1" dirty="0" smtClean="0"/>
              <a:t>:</a:t>
            </a:r>
            <a:r>
              <a:rPr lang="en-US" altLang="ar-IQ" sz="2400" i="1" dirty="0" smtClean="0"/>
              <a:t>  Few H is available for excretion and </a:t>
            </a:r>
            <a:r>
              <a:rPr lang="en-US" altLang="ar-IQ" sz="2400" b="1" i="1" dirty="0" smtClean="0"/>
              <a:t>Hypokalemia i</a:t>
            </a:r>
            <a:r>
              <a:rPr lang="en-US" altLang="ar-IQ" sz="2400" i="1" dirty="0" smtClean="0"/>
              <a:t>s occur.</a:t>
            </a:r>
          </a:p>
          <a:p>
            <a:pPr algn="l" rtl="0" eaLnBrk="1" hangingPunct="1">
              <a:buFont typeface="Wingdings 2" pitchFamily="18" charset="2"/>
              <a:buNone/>
            </a:pPr>
            <a:endParaRPr lang="en-US" altLang="ar-IQ" sz="2400" i="1" dirty="0" smtClean="0"/>
          </a:p>
          <a:p>
            <a:pPr algn="l" rtl="0" eaLnBrk="1" hangingPunct="1">
              <a:buFont typeface="Wingdings 2" pitchFamily="18" charset="2"/>
              <a:buNone/>
            </a:pPr>
            <a:r>
              <a:rPr lang="en-US" altLang="ar-IQ" sz="2400" i="1" dirty="0" smtClean="0"/>
              <a:t>An exception for this in renal tubular acidosis: </a:t>
            </a:r>
          </a:p>
          <a:p>
            <a:pPr algn="l" rtl="0" eaLnBrk="1" hangingPunct="1">
              <a:buFont typeface="Wingdings 2" pitchFamily="18" charset="2"/>
              <a:buNone/>
            </a:pPr>
            <a:r>
              <a:rPr lang="en-US" altLang="ar-IQ" sz="2400" i="1" dirty="0" smtClean="0"/>
              <a:t> Defect in </a:t>
            </a:r>
            <a:r>
              <a:rPr lang="en-US" altLang="ar-IQ" sz="2400" b="1" i="1" dirty="0" smtClean="0"/>
              <a:t>H</a:t>
            </a:r>
            <a:r>
              <a:rPr lang="en-US" altLang="ar-IQ" sz="2400" i="1" dirty="0" smtClean="0"/>
              <a:t> ion excretion and increase K excretion  to balance Na </a:t>
            </a:r>
          </a:p>
          <a:p>
            <a:pPr algn="l" rtl="0" eaLnBrk="1" hangingPunct="1">
              <a:buFont typeface="Wingdings 2" pitchFamily="18" charset="2"/>
              <a:buNone/>
            </a:pPr>
            <a:r>
              <a:rPr lang="en-US" altLang="ar-IQ" sz="2400" i="1" dirty="0" smtClean="0"/>
              <a:t>re - absorption and the results is un usual condition of Hypokalemia. </a:t>
            </a:r>
          </a:p>
          <a:p>
            <a:pPr algn="l" rtl="0" eaLnBrk="1" hangingPunct="1">
              <a:buFont typeface="Wingdings 2" pitchFamily="18" charset="2"/>
              <a:buNone/>
            </a:pPr>
            <a:r>
              <a:rPr lang="en-US" altLang="ar-IQ" sz="2400" i="1" dirty="0" smtClean="0"/>
              <a:t>          The health kidney is less efficient to conserving K as Na and anther route for loss K is from the skin and gut.</a:t>
            </a:r>
          </a:p>
          <a:p>
            <a:pPr eaLnBrk="1" hangingPunct="1">
              <a:buNone/>
            </a:pPr>
            <a:r>
              <a:rPr lang="en-US" altLang="ar-IQ" sz="2400" b="1" i="1" dirty="0" smtClean="0"/>
              <a:t>         Explain why K depletion produce alkalosis?</a:t>
            </a:r>
            <a:r>
              <a:rPr lang="en-US" altLang="ar-IQ" sz="2400" i="1" dirty="0" smtClean="0"/>
              <a:t> </a:t>
            </a:r>
          </a:p>
          <a:p>
            <a:pPr algn="l" rtl="0" eaLnBrk="1" hangingPunct="1"/>
            <a:endParaRPr lang="en-US" altLang="ar-IQ" sz="2000" dirty="0" smtClean="0"/>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circle(in)">
                                      <p:cBhvr>
                                        <p:cTn id="7" dur="2000"/>
                                        <p:tgtEl>
                                          <p:spTgt spid="78851">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78851">
                                            <p:txEl>
                                              <p:pRg st="2" end="2"/>
                                            </p:txEl>
                                          </p:spTgt>
                                        </p:tgtEl>
                                        <p:attrNameLst>
                                          <p:attrName>style.visibility</p:attrName>
                                        </p:attrNameLst>
                                      </p:cBhvr>
                                      <p:to>
                                        <p:strVal val="visible"/>
                                      </p:to>
                                    </p:set>
                                    <p:animEffect transition="in" filter="circle(in)">
                                      <p:cBhvr>
                                        <p:cTn id="10" dur="2000"/>
                                        <p:tgtEl>
                                          <p:spTgt spid="78851">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78851">
                                            <p:txEl>
                                              <p:pRg st="3" end="3"/>
                                            </p:txEl>
                                          </p:spTgt>
                                        </p:tgtEl>
                                        <p:attrNameLst>
                                          <p:attrName>style.visibility</p:attrName>
                                        </p:attrNameLst>
                                      </p:cBhvr>
                                      <p:to>
                                        <p:strVal val="visible"/>
                                      </p:to>
                                    </p:set>
                                    <p:animEffect transition="in" filter="circle(in)">
                                      <p:cBhvr>
                                        <p:cTn id="13" dur="2000"/>
                                        <p:tgtEl>
                                          <p:spTgt spid="78851">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78851">
                                            <p:txEl>
                                              <p:pRg st="4" end="4"/>
                                            </p:txEl>
                                          </p:spTgt>
                                        </p:tgtEl>
                                        <p:attrNameLst>
                                          <p:attrName>style.visibility</p:attrName>
                                        </p:attrNameLst>
                                      </p:cBhvr>
                                      <p:to>
                                        <p:strVal val="visible"/>
                                      </p:to>
                                    </p:set>
                                    <p:animEffect transition="in" filter="circle(in)">
                                      <p:cBhvr>
                                        <p:cTn id="16" dur="2000"/>
                                        <p:tgtEl>
                                          <p:spTgt spid="78851">
                                            <p:txEl>
                                              <p:pRg st="4" end="4"/>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78851">
                                            <p:txEl>
                                              <p:pRg st="6" end="6"/>
                                            </p:txEl>
                                          </p:spTgt>
                                        </p:tgtEl>
                                        <p:attrNameLst>
                                          <p:attrName>style.visibility</p:attrName>
                                        </p:attrNameLst>
                                      </p:cBhvr>
                                      <p:to>
                                        <p:strVal val="visible"/>
                                      </p:to>
                                    </p:set>
                                    <p:animEffect transition="in" filter="circle(in)">
                                      <p:cBhvr>
                                        <p:cTn id="19" dur="2000"/>
                                        <p:tgtEl>
                                          <p:spTgt spid="78851">
                                            <p:txEl>
                                              <p:pRg st="6" end="6"/>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78851">
                                            <p:txEl>
                                              <p:pRg st="7" end="7"/>
                                            </p:txEl>
                                          </p:spTgt>
                                        </p:tgtEl>
                                        <p:attrNameLst>
                                          <p:attrName>style.visibility</p:attrName>
                                        </p:attrNameLst>
                                      </p:cBhvr>
                                      <p:to>
                                        <p:strVal val="visible"/>
                                      </p:to>
                                    </p:set>
                                    <p:animEffect transition="in" filter="circle(in)">
                                      <p:cBhvr>
                                        <p:cTn id="22" dur="2000"/>
                                        <p:tgtEl>
                                          <p:spTgt spid="78851">
                                            <p:txEl>
                                              <p:pRg st="7" end="7"/>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78851">
                                            <p:txEl>
                                              <p:pRg st="8" end="8"/>
                                            </p:txEl>
                                          </p:spTgt>
                                        </p:tgtEl>
                                        <p:attrNameLst>
                                          <p:attrName>style.visibility</p:attrName>
                                        </p:attrNameLst>
                                      </p:cBhvr>
                                      <p:to>
                                        <p:strVal val="visible"/>
                                      </p:to>
                                    </p:set>
                                    <p:animEffect transition="in" filter="circle(in)">
                                      <p:cBhvr>
                                        <p:cTn id="25" dur="2000"/>
                                        <p:tgtEl>
                                          <p:spTgt spid="78851">
                                            <p:txEl>
                                              <p:pRg st="8" end="8"/>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78851">
                                            <p:txEl>
                                              <p:pRg st="9" end="9"/>
                                            </p:txEl>
                                          </p:spTgt>
                                        </p:tgtEl>
                                        <p:attrNameLst>
                                          <p:attrName>style.visibility</p:attrName>
                                        </p:attrNameLst>
                                      </p:cBhvr>
                                      <p:to>
                                        <p:strVal val="visible"/>
                                      </p:to>
                                    </p:set>
                                    <p:animEffect transition="in" filter="circle(in)">
                                      <p:cBhvr>
                                        <p:cTn id="28" dur="2000"/>
                                        <p:tgtEl>
                                          <p:spTgt spid="78851">
                                            <p:txEl>
                                              <p:pRg st="9" end="9"/>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78851">
                                            <p:txEl>
                                              <p:pRg st="10" end="10"/>
                                            </p:txEl>
                                          </p:spTgt>
                                        </p:tgtEl>
                                        <p:attrNameLst>
                                          <p:attrName>style.visibility</p:attrName>
                                        </p:attrNameLst>
                                      </p:cBhvr>
                                      <p:to>
                                        <p:strVal val="visible"/>
                                      </p:to>
                                    </p:set>
                                    <p:animEffect transition="in" filter="circle(in)">
                                      <p:cBhvr>
                                        <p:cTn id="31" dur="2000"/>
                                        <p:tgtEl>
                                          <p:spTgt spid="7885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p:cNvSpPr>
          <p:nvPr>
            <p:ph type="body" idx="1"/>
          </p:nvPr>
        </p:nvSpPr>
        <p:spPr>
          <a:xfrm>
            <a:off x="304800" y="0"/>
            <a:ext cx="8629650" cy="6629400"/>
          </a:xfrm>
        </p:spPr>
        <p:txBody>
          <a:bodyPr/>
          <a:lstStyle/>
          <a:p>
            <a:pPr algn="l" rtl="0" eaLnBrk="1" hangingPunct="1">
              <a:lnSpc>
                <a:spcPct val="80000"/>
              </a:lnSpc>
              <a:buFont typeface="Wingdings 2" pitchFamily="18" charset="2"/>
              <a:buNone/>
            </a:pPr>
            <a:r>
              <a:rPr lang="en-US" altLang="ar-IQ" sz="2400" i="1" dirty="0" smtClean="0"/>
              <a:t> K is secreted in gastric juice and much of this re absorbed in the small intestine.</a:t>
            </a:r>
          </a:p>
          <a:p>
            <a:pPr algn="l" rtl="0" eaLnBrk="1" hangingPunct="1">
              <a:lnSpc>
                <a:spcPct val="80000"/>
              </a:lnSpc>
              <a:buFont typeface="Wingdings 2" pitchFamily="18" charset="2"/>
              <a:buNone/>
            </a:pPr>
            <a:r>
              <a:rPr lang="en-US" altLang="ar-IQ" sz="2400" i="1" dirty="0" smtClean="0"/>
              <a:t> In the colon and rectum, K is secreted in exchange for Na and under control of aldosterone. </a:t>
            </a:r>
          </a:p>
          <a:p>
            <a:pPr algn="l" rtl="0" eaLnBrk="1" hangingPunct="1">
              <a:lnSpc>
                <a:spcPct val="80000"/>
              </a:lnSpc>
              <a:buFont typeface="Wingdings 2" pitchFamily="18" charset="2"/>
              <a:buNone/>
            </a:pPr>
            <a:endParaRPr lang="en-US" altLang="ar-IQ" sz="2400" i="1" dirty="0" smtClean="0"/>
          </a:p>
          <a:p>
            <a:pPr algn="l" rtl="0" eaLnBrk="1" hangingPunct="1">
              <a:lnSpc>
                <a:spcPct val="80000"/>
              </a:lnSpc>
              <a:buFont typeface="Wingdings 2" pitchFamily="18" charset="2"/>
              <a:buNone/>
            </a:pPr>
            <a:r>
              <a:rPr lang="en-US" altLang="ar-IQ" sz="2400" i="1" dirty="0" smtClean="0"/>
              <a:t>Stool contain some K but considerable amount may lost in patients with fistulae and chronic diarrhea or in patients losing gastric secretion the persistent vomiting. </a:t>
            </a:r>
          </a:p>
          <a:p>
            <a:pPr algn="l" rtl="0" eaLnBrk="1" hangingPunct="1">
              <a:lnSpc>
                <a:spcPct val="80000"/>
              </a:lnSpc>
              <a:buFont typeface="Wingdings 2" pitchFamily="18" charset="2"/>
              <a:buNone/>
            </a:pPr>
            <a:endParaRPr lang="en-US" altLang="ar-IQ" sz="2400" b="1" i="1" u="sng" dirty="0" smtClean="0">
              <a:solidFill>
                <a:srgbClr val="03556B"/>
              </a:solidFill>
            </a:endParaRPr>
          </a:p>
          <a:p>
            <a:pPr algn="l" rtl="0" eaLnBrk="1" hangingPunct="1">
              <a:lnSpc>
                <a:spcPct val="80000"/>
              </a:lnSpc>
              <a:buFont typeface="Wingdings 2" pitchFamily="18" charset="2"/>
              <a:buNone/>
            </a:pPr>
            <a:r>
              <a:rPr lang="en-US" altLang="ar-IQ" sz="2400" b="1" i="1" u="sng" dirty="0" smtClean="0">
                <a:solidFill>
                  <a:srgbClr val="FFFF00"/>
                </a:solidFill>
              </a:rPr>
              <a:t>Net loss of K from the cell</a:t>
            </a:r>
            <a:r>
              <a:rPr lang="en-US" altLang="ar-IQ" sz="2400" i="1" u="sng" dirty="0" smtClean="0">
                <a:solidFill>
                  <a:srgbClr val="FFFF00"/>
                </a:solidFill>
              </a:rPr>
              <a:t> </a:t>
            </a:r>
          </a:p>
          <a:p>
            <a:pPr algn="l" rtl="0" eaLnBrk="1" hangingPunct="1">
              <a:lnSpc>
                <a:spcPct val="80000"/>
              </a:lnSpc>
              <a:buFont typeface="Wingdings 2" pitchFamily="18" charset="2"/>
              <a:buNone/>
            </a:pPr>
            <a:r>
              <a:rPr lang="en-US" altLang="ar-IQ" sz="2400" i="1" dirty="0" smtClean="0"/>
              <a:t>   1. If the Na pump is inefficient as in diabetic ketoacidosis and in hypoxic state.</a:t>
            </a:r>
          </a:p>
          <a:p>
            <a:pPr algn="l" rtl="0" eaLnBrk="1" hangingPunct="1">
              <a:lnSpc>
                <a:spcPct val="80000"/>
              </a:lnSpc>
              <a:buFont typeface="Wingdings 2" pitchFamily="18" charset="2"/>
              <a:buNone/>
            </a:pPr>
            <a:r>
              <a:rPr lang="en-US" altLang="ar-IQ" sz="2400" i="1" dirty="0" smtClean="0"/>
              <a:t>   2. In acidosis, when K is displaced from the cells.</a:t>
            </a:r>
          </a:p>
          <a:p>
            <a:pPr algn="l" rtl="0" eaLnBrk="1" hangingPunct="1">
              <a:lnSpc>
                <a:spcPct val="80000"/>
              </a:lnSpc>
              <a:buFont typeface="Wingdings 2" pitchFamily="18" charset="2"/>
              <a:buNone/>
            </a:pPr>
            <a:endParaRPr lang="en-US" altLang="ar-IQ" sz="2400" b="1" i="1" u="sng" dirty="0" smtClean="0">
              <a:solidFill>
                <a:srgbClr val="03556B"/>
              </a:solidFill>
            </a:endParaRPr>
          </a:p>
          <a:p>
            <a:pPr algn="l" rtl="0" eaLnBrk="1" hangingPunct="1">
              <a:lnSpc>
                <a:spcPct val="80000"/>
              </a:lnSpc>
              <a:buFont typeface="Wingdings 2" pitchFamily="18" charset="2"/>
              <a:buNone/>
            </a:pPr>
            <a:r>
              <a:rPr lang="en-US" altLang="ar-IQ" sz="2400" b="1" i="1" u="sng" dirty="0" smtClean="0">
                <a:solidFill>
                  <a:srgbClr val="FFFF00"/>
                </a:solidFill>
              </a:rPr>
              <a:t>Net gain of K by the cell</a:t>
            </a:r>
            <a:r>
              <a:rPr lang="en-US" altLang="ar-IQ" sz="2400" i="1" u="sng" dirty="0" smtClean="0">
                <a:solidFill>
                  <a:srgbClr val="FFFF00"/>
                </a:solidFill>
              </a:rPr>
              <a:t> </a:t>
            </a:r>
          </a:p>
          <a:p>
            <a:pPr algn="l" rtl="0" eaLnBrk="1" hangingPunct="1">
              <a:lnSpc>
                <a:spcPct val="80000"/>
              </a:lnSpc>
              <a:buFont typeface="Wingdings 2" pitchFamily="18" charset="2"/>
              <a:buNone/>
            </a:pPr>
            <a:r>
              <a:rPr lang="en-US" altLang="ar-IQ" sz="2400" i="1" dirty="0" smtClean="0"/>
              <a:t>   1. Activity of Na pump increase as after administration of  </a:t>
            </a:r>
          </a:p>
          <a:p>
            <a:pPr algn="l" rtl="0" eaLnBrk="1" hangingPunct="1">
              <a:lnSpc>
                <a:spcPct val="80000"/>
              </a:lnSpc>
              <a:buFont typeface="Wingdings 2" pitchFamily="18" charset="2"/>
              <a:buNone/>
            </a:pPr>
            <a:r>
              <a:rPr lang="en-US" altLang="ar-IQ" sz="2400" i="1" dirty="0" smtClean="0"/>
              <a:t>          glucose and insulin this object to treat hyperkalemia.</a:t>
            </a:r>
          </a:p>
          <a:p>
            <a:pPr algn="l" rtl="0" eaLnBrk="1" hangingPunct="1">
              <a:lnSpc>
                <a:spcPct val="80000"/>
              </a:lnSpc>
              <a:buFont typeface="Wingdings 2" pitchFamily="18" charset="2"/>
              <a:buNone/>
            </a:pPr>
            <a:r>
              <a:rPr lang="en-US" altLang="ar-IQ" sz="2400" i="1" dirty="0" smtClean="0"/>
              <a:t>    2. In alkalosis: Induction alkalosis used to treat hyperkalemia</a:t>
            </a:r>
            <a:r>
              <a:rPr lang="en-US" altLang="ar-IQ" sz="2000" dirty="0" smtClean="0"/>
              <a:t>. </a:t>
            </a:r>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circle(out)">
                                      <p:cBhvr>
                                        <p:cTn id="7" dur="2000"/>
                                        <p:tgtEl>
                                          <p:spTgt spid="79875">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animEffect transition="in" filter="circle(out)">
                                      <p:cBhvr>
                                        <p:cTn id="11" dur="2000"/>
                                        <p:tgtEl>
                                          <p:spTgt spid="79875">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79875">
                                            <p:txEl>
                                              <p:pRg st="3" end="3"/>
                                            </p:txEl>
                                          </p:spTgt>
                                        </p:tgtEl>
                                        <p:attrNameLst>
                                          <p:attrName>style.visibility</p:attrName>
                                        </p:attrNameLst>
                                      </p:cBhvr>
                                      <p:to>
                                        <p:strVal val="visible"/>
                                      </p:to>
                                    </p:set>
                                    <p:animEffect transition="in" filter="circle(out)">
                                      <p:cBhvr>
                                        <p:cTn id="15" dur="2000"/>
                                        <p:tgtEl>
                                          <p:spTgt spid="79875">
                                            <p:txEl>
                                              <p:pRg st="3" end="3"/>
                                            </p:txEl>
                                          </p:spTgt>
                                        </p:tgtEl>
                                      </p:cBhvr>
                                    </p:animEffect>
                                  </p:childTnLst>
                                </p:cTn>
                              </p:par>
                              <p:par>
                                <p:cTn id="16" presetID="6" presetClass="entr" presetSubtype="32" fill="hold" nodeType="withEffect">
                                  <p:stCondLst>
                                    <p:cond delay="0"/>
                                  </p:stCondLst>
                                  <p:childTnLst>
                                    <p:set>
                                      <p:cBhvr>
                                        <p:cTn id="17" dur="1" fill="hold">
                                          <p:stCondLst>
                                            <p:cond delay="0"/>
                                          </p:stCondLst>
                                        </p:cTn>
                                        <p:tgtEl>
                                          <p:spTgt spid="79875">
                                            <p:txEl>
                                              <p:pRg st="5" end="5"/>
                                            </p:txEl>
                                          </p:spTgt>
                                        </p:tgtEl>
                                        <p:attrNameLst>
                                          <p:attrName>style.visibility</p:attrName>
                                        </p:attrNameLst>
                                      </p:cBhvr>
                                      <p:to>
                                        <p:strVal val="visible"/>
                                      </p:to>
                                    </p:set>
                                    <p:animEffect transition="in" filter="circle(out)">
                                      <p:cBhvr>
                                        <p:cTn id="18" dur="2000"/>
                                        <p:tgtEl>
                                          <p:spTgt spid="79875">
                                            <p:txEl>
                                              <p:pRg st="5" end="5"/>
                                            </p:txEl>
                                          </p:spTgt>
                                        </p:tgtEl>
                                      </p:cBhvr>
                                    </p:animEffect>
                                  </p:childTnLst>
                                </p:cTn>
                              </p:par>
                              <p:par>
                                <p:cTn id="19" presetID="6" presetClass="entr" presetSubtype="32" fill="hold" nodeType="withEffect">
                                  <p:stCondLst>
                                    <p:cond delay="0"/>
                                  </p:stCondLst>
                                  <p:childTnLst>
                                    <p:set>
                                      <p:cBhvr>
                                        <p:cTn id="20" dur="1" fill="hold">
                                          <p:stCondLst>
                                            <p:cond delay="0"/>
                                          </p:stCondLst>
                                        </p:cTn>
                                        <p:tgtEl>
                                          <p:spTgt spid="79875">
                                            <p:txEl>
                                              <p:pRg st="6" end="6"/>
                                            </p:txEl>
                                          </p:spTgt>
                                        </p:tgtEl>
                                        <p:attrNameLst>
                                          <p:attrName>style.visibility</p:attrName>
                                        </p:attrNameLst>
                                      </p:cBhvr>
                                      <p:to>
                                        <p:strVal val="visible"/>
                                      </p:to>
                                    </p:set>
                                    <p:animEffect transition="in" filter="circle(out)">
                                      <p:cBhvr>
                                        <p:cTn id="21" dur="2000"/>
                                        <p:tgtEl>
                                          <p:spTgt spid="79875">
                                            <p:txEl>
                                              <p:pRg st="6" end="6"/>
                                            </p:txEl>
                                          </p:spTgt>
                                        </p:tgtEl>
                                      </p:cBhvr>
                                    </p:animEffect>
                                  </p:childTnLst>
                                </p:cTn>
                              </p:par>
                              <p:par>
                                <p:cTn id="22" presetID="6" presetClass="entr" presetSubtype="32" fill="hold" nodeType="withEffect">
                                  <p:stCondLst>
                                    <p:cond delay="0"/>
                                  </p:stCondLst>
                                  <p:childTnLst>
                                    <p:set>
                                      <p:cBhvr>
                                        <p:cTn id="23" dur="1" fill="hold">
                                          <p:stCondLst>
                                            <p:cond delay="0"/>
                                          </p:stCondLst>
                                        </p:cTn>
                                        <p:tgtEl>
                                          <p:spTgt spid="79875">
                                            <p:txEl>
                                              <p:pRg st="7" end="7"/>
                                            </p:txEl>
                                          </p:spTgt>
                                        </p:tgtEl>
                                        <p:attrNameLst>
                                          <p:attrName>style.visibility</p:attrName>
                                        </p:attrNameLst>
                                      </p:cBhvr>
                                      <p:to>
                                        <p:strVal val="visible"/>
                                      </p:to>
                                    </p:set>
                                    <p:animEffect transition="in" filter="circle(out)">
                                      <p:cBhvr>
                                        <p:cTn id="24" dur="2000"/>
                                        <p:tgtEl>
                                          <p:spTgt spid="79875">
                                            <p:txEl>
                                              <p:pRg st="7" end="7"/>
                                            </p:txEl>
                                          </p:spTgt>
                                        </p:tgtEl>
                                      </p:cBhvr>
                                    </p:animEffect>
                                  </p:childTnLst>
                                </p:cTn>
                              </p:par>
                              <p:par>
                                <p:cTn id="25" presetID="6" presetClass="entr" presetSubtype="32" fill="hold" nodeType="withEffect">
                                  <p:stCondLst>
                                    <p:cond delay="0"/>
                                  </p:stCondLst>
                                  <p:childTnLst>
                                    <p:set>
                                      <p:cBhvr>
                                        <p:cTn id="26" dur="1" fill="hold">
                                          <p:stCondLst>
                                            <p:cond delay="0"/>
                                          </p:stCondLst>
                                        </p:cTn>
                                        <p:tgtEl>
                                          <p:spTgt spid="79875">
                                            <p:txEl>
                                              <p:pRg st="9" end="9"/>
                                            </p:txEl>
                                          </p:spTgt>
                                        </p:tgtEl>
                                        <p:attrNameLst>
                                          <p:attrName>style.visibility</p:attrName>
                                        </p:attrNameLst>
                                      </p:cBhvr>
                                      <p:to>
                                        <p:strVal val="visible"/>
                                      </p:to>
                                    </p:set>
                                    <p:animEffect transition="in" filter="circle(out)">
                                      <p:cBhvr>
                                        <p:cTn id="27" dur="2000"/>
                                        <p:tgtEl>
                                          <p:spTgt spid="79875">
                                            <p:txEl>
                                              <p:pRg st="9" end="9"/>
                                            </p:txEl>
                                          </p:spTgt>
                                        </p:tgtEl>
                                      </p:cBhvr>
                                    </p:animEffect>
                                  </p:childTnLst>
                                </p:cTn>
                              </p:par>
                              <p:par>
                                <p:cTn id="28" presetID="6" presetClass="entr" presetSubtype="32" fill="hold" nodeType="withEffect">
                                  <p:stCondLst>
                                    <p:cond delay="0"/>
                                  </p:stCondLst>
                                  <p:childTnLst>
                                    <p:set>
                                      <p:cBhvr>
                                        <p:cTn id="29" dur="1" fill="hold">
                                          <p:stCondLst>
                                            <p:cond delay="0"/>
                                          </p:stCondLst>
                                        </p:cTn>
                                        <p:tgtEl>
                                          <p:spTgt spid="79875">
                                            <p:txEl>
                                              <p:pRg st="10" end="10"/>
                                            </p:txEl>
                                          </p:spTgt>
                                        </p:tgtEl>
                                        <p:attrNameLst>
                                          <p:attrName>style.visibility</p:attrName>
                                        </p:attrNameLst>
                                      </p:cBhvr>
                                      <p:to>
                                        <p:strVal val="visible"/>
                                      </p:to>
                                    </p:set>
                                    <p:animEffect transition="in" filter="circle(out)">
                                      <p:cBhvr>
                                        <p:cTn id="30" dur="2000"/>
                                        <p:tgtEl>
                                          <p:spTgt spid="79875">
                                            <p:txEl>
                                              <p:pRg st="10" end="10"/>
                                            </p:txEl>
                                          </p:spTgt>
                                        </p:tgtEl>
                                      </p:cBhvr>
                                    </p:animEffect>
                                  </p:childTnLst>
                                </p:cTn>
                              </p:par>
                              <p:par>
                                <p:cTn id="31" presetID="6" presetClass="entr" presetSubtype="32" fill="hold" nodeType="withEffect">
                                  <p:stCondLst>
                                    <p:cond delay="0"/>
                                  </p:stCondLst>
                                  <p:childTnLst>
                                    <p:set>
                                      <p:cBhvr>
                                        <p:cTn id="32" dur="1" fill="hold">
                                          <p:stCondLst>
                                            <p:cond delay="0"/>
                                          </p:stCondLst>
                                        </p:cTn>
                                        <p:tgtEl>
                                          <p:spTgt spid="79875">
                                            <p:txEl>
                                              <p:pRg st="11" end="11"/>
                                            </p:txEl>
                                          </p:spTgt>
                                        </p:tgtEl>
                                        <p:attrNameLst>
                                          <p:attrName>style.visibility</p:attrName>
                                        </p:attrNameLst>
                                      </p:cBhvr>
                                      <p:to>
                                        <p:strVal val="visible"/>
                                      </p:to>
                                    </p:set>
                                    <p:animEffect transition="in" filter="circle(out)">
                                      <p:cBhvr>
                                        <p:cTn id="33" dur="2000"/>
                                        <p:tgtEl>
                                          <p:spTgt spid="79875">
                                            <p:txEl>
                                              <p:pRg st="11" end="11"/>
                                            </p:txEl>
                                          </p:spTgt>
                                        </p:tgtEl>
                                      </p:cBhvr>
                                    </p:animEffect>
                                  </p:childTnLst>
                                </p:cTn>
                              </p:par>
                              <p:par>
                                <p:cTn id="34" presetID="6" presetClass="entr" presetSubtype="32" fill="hold" nodeType="withEffect">
                                  <p:stCondLst>
                                    <p:cond delay="0"/>
                                  </p:stCondLst>
                                  <p:childTnLst>
                                    <p:set>
                                      <p:cBhvr>
                                        <p:cTn id="35" dur="1" fill="hold">
                                          <p:stCondLst>
                                            <p:cond delay="0"/>
                                          </p:stCondLst>
                                        </p:cTn>
                                        <p:tgtEl>
                                          <p:spTgt spid="79875">
                                            <p:txEl>
                                              <p:pRg st="12" end="12"/>
                                            </p:txEl>
                                          </p:spTgt>
                                        </p:tgtEl>
                                        <p:attrNameLst>
                                          <p:attrName>style.visibility</p:attrName>
                                        </p:attrNameLst>
                                      </p:cBhvr>
                                      <p:to>
                                        <p:strVal val="visible"/>
                                      </p:to>
                                    </p:set>
                                    <p:animEffect transition="in" filter="circle(out)">
                                      <p:cBhvr>
                                        <p:cTn id="36" dur="2000"/>
                                        <p:tgtEl>
                                          <p:spTgt spid="798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xfrm>
            <a:off x="381000" y="0"/>
            <a:ext cx="5334000" cy="838200"/>
          </a:xfrm>
        </p:spPr>
        <p:txBody>
          <a:bodyPr vert="horz" wrap="square" lIns="91440" tIns="45720" rIns="91440" bIns="45720" numCol="1" anchorCtr="0" compatLnSpc="1">
            <a:prstTxWarp prst="textNoShape">
              <a:avLst/>
            </a:prstTxWarp>
            <a:normAutofit fontScale="90000"/>
          </a:bodyPr>
          <a:lstStyle/>
          <a:p>
            <a:pPr eaLnBrk="1" hangingPunct="1">
              <a:defRPr/>
            </a:pPr>
            <a:r>
              <a:rPr lang="en-US" sz="3600" b="1" i="1" u="sng" dirty="0" smtClean="0">
                <a:effectLst/>
                <a:cs typeface="Majalla UI"/>
              </a:rPr>
              <a:t>Hypokalemia</a:t>
            </a:r>
            <a:br>
              <a:rPr lang="en-US" sz="3600" b="1" i="1" u="sng" dirty="0" smtClean="0">
                <a:effectLst/>
                <a:cs typeface="Majalla UI"/>
              </a:rPr>
            </a:br>
            <a:endParaRPr lang="en-US" sz="3600" b="1" i="1" u="sng" dirty="0" smtClean="0">
              <a:effectLst/>
              <a:cs typeface="Majalla UI"/>
            </a:endParaRPr>
          </a:p>
        </p:txBody>
      </p:sp>
      <p:sp>
        <p:nvSpPr>
          <p:cNvPr id="81923" name="Rectangle 3"/>
          <p:cNvSpPr>
            <a:spLocks noGrp="1"/>
          </p:cNvSpPr>
          <p:nvPr>
            <p:ph type="body" idx="1"/>
          </p:nvPr>
        </p:nvSpPr>
        <p:spPr>
          <a:xfrm>
            <a:off x="381000" y="685800"/>
            <a:ext cx="8610600" cy="5562600"/>
          </a:xfrm>
        </p:spPr>
        <p:txBody>
          <a:bodyPr/>
          <a:lstStyle/>
          <a:p>
            <a:pPr algn="l" rtl="0" eaLnBrk="1" hangingPunct="1">
              <a:buFont typeface="Wingdings 2" pitchFamily="18" charset="2"/>
              <a:buNone/>
            </a:pPr>
            <a:r>
              <a:rPr lang="en-US" altLang="ar-IQ" sz="2000" dirty="0" smtClean="0"/>
              <a:t>   </a:t>
            </a:r>
            <a:r>
              <a:rPr lang="en-US" altLang="ar-IQ" sz="2400" i="1" dirty="0" smtClean="0"/>
              <a:t>Due to loss of K from the body:</a:t>
            </a:r>
          </a:p>
          <a:p>
            <a:pPr algn="l" rtl="0" eaLnBrk="1" hangingPunct="1">
              <a:buFont typeface="Wingdings 2" pitchFamily="18" charset="2"/>
              <a:buNone/>
            </a:pPr>
            <a:r>
              <a:rPr lang="en-US" altLang="ar-IQ" sz="2400" i="1" dirty="0" smtClean="0"/>
              <a:t>  </a:t>
            </a:r>
            <a:r>
              <a:rPr lang="en-US" altLang="ar-IQ" sz="2800" i="1" dirty="0" smtClean="0"/>
              <a:t>a. </a:t>
            </a:r>
            <a:r>
              <a:rPr lang="en-US" altLang="ar-IQ" sz="2800" b="1" i="1" u="sng" dirty="0" smtClean="0"/>
              <a:t>loss from ECF in intestinal secretion</a:t>
            </a:r>
          </a:p>
          <a:p>
            <a:pPr algn="l" rtl="0" eaLnBrk="1" hangingPunct="1">
              <a:buFont typeface="Wingdings 2" pitchFamily="18" charset="2"/>
              <a:buNone/>
            </a:pPr>
            <a:r>
              <a:rPr lang="en-US" altLang="ar-IQ" sz="2400" i="1" dirty="0" smtClean="0"/>
              <a:t>   1. Prolong vomiting.       2. Diarrhea.          3. intestinal fistula.</a:t>
            </a:r>
          </a:p>
          <a:p>
            <a:pPr algn="l" rtl="0" eaLnBrk="1" hangingPunct="1">
              <a:buFont typeface="Wingdings 2" pitchFamily="18" charset="2"/>
              <a:buNone/>
            </a:pPr>
            <a:r>
              <a:rPr lang="en-US" altLang="ar-IQ" sz="2800" i="1" dirty="0" smtClean="0"/>
              <a:t>  b</a:t>
            </a:r>
            <a:r>
              <a:rPr lang="en-US" altLang="ar-IQ" sz="2800" i="1" u="sng" dirty="0" smtClean="0"/>
              <a:t>. </a:t>
            </a:r>
            <a:r>
              <a:rPr lang="en-US" altLang="ar-IQ" sz="2800" b="1" i="1" u="sng" dirty="0" smtClean="0"/>
              <a:t>loss from ECF in urine</a:t>
            </a:r>
          </a:p>
          <a:p>
            <a:pPr algn="l" rtl="0" eaLnBrk="1" hangingPunct="1">
              <a:buFont typeface="Wingdings 2" pitchFamily="18" charset="2"/>
              <a:buNone/>
            </a:pPr>
            <a:r>
              <a:rPr lang="en-US" altLang="ar-IQ" sz="2400" i="1" dirty="0" smtClean="0"/>
              <a:t>   1. Increase activity of Na—K exchange in distal tubule.</a:t>
            </a:r>
          </a:p>
          <a:p>
            <a:pPr algn="l" rtl="0" eaLnBrk="1" hangingPunct="1">
              <a:buFont typeface="Wingdings 2" pitchFamily="18" charset="2"/>
              <a:buNone/>
            </a:pPr>
            <a:r>
              <a:rPr lang="en-US" altLang="ar-IQ" sz="2400" i="1" dirty="0" smtClean="0"/>
              <a:t>   2. In Cushing syndrome, due to effect mineralocorticoid on </a:t>
            </a:r>
          </a:p>
          <a:p>
            <a:pPr algn="l" rtl="0" eaLnBrk="1" hangingPunct="1">
              <a:buFont typeface="Wingdings 2" pitchFamily="18" charset="2"/>
              <a:buNone/>
            </a:pPr>
            <a:r>
              <a:rPr lang="en-US" altLang="ar-IQ" sz="2400" i="1" dirty="0" smtClean="0"/>
              <a:t>         distal tubules. </a:t>
            </a:r>
          </a:p>
          <a:p>
            <a:pPr algn="l" rtl="0" eaLnBrk="1" hangingPunct="1">
              <a:buFont typeface="Wingdings 2" pitchFamily="18" charset="2"/>
              <a:buNone/>
            </a:pPr>
            <a:r>
              <a:rPr lang="en-US" altLang="ar-IQ" sz="2400" i="1" dirty="0" smtClean="0"/>
              <a:t>   3. Increase Na concentration for exchange.</a:t>
            </a:r>
          </a:p>
          <a:p>
            <a:pPr algn="l" rtl="0" eaLnBrk="1" hangingPunct="1">
              <a:buFont typeface="Wingdings 2" pitchFamily="18" charset="2"/>
              <a:buNone/>
            </a:pPr>
            <a:r>
              <a:rPr lang="en-US" altLang="ar-IQ" sz="2400" i="1" dirty="0" smtClean="0"/>
              <a:t>   4. Decrease renal Na—H exchange, favoring Na—K exchange.</a:t>
            </a:r>
          </a:p>
          <a:p>
            <a:pPr algn="l" rtl="0" eaLnBrk="1" hangingPunct="1">
              <a:buFont typeface="Wingdings 2" pitchFamily="18" charset="2"/>
              <a:buNone/>
            </a:pPr>
            <a:r>
              <a:rPr lang="en-US" altLang="ar-IQ" sz="2400" i="1" dirty="0" smtClean="0"/>
              <a:t>   5. Reduce proximal tubular K re absorption.</a:t>
            </a:r>
          </a:p>
          <a:p>
            <a:pPr algn="l" rtl="0" eaLnBrk="1" hangingPunct="1">
              <a:buFont typeface="Wingdings 2" pitchFamily="18" charset="2"/>
              <a:buNone/>
            </a:pPr>
            <a:r>
              <a:rPr lang="en-US" altLang="ar-IQ" sz="2400" i="1" dirty="0" smtClean="0"/>
              <a:t>      </a:t>
            </a:r>
            <a:r>
              <a:rPr lang="ar-EG" altLang="ar-IQ" sz="2400" i="1" dirty="0" smtClean="0"/>
              <a:t> </a:t>
            </a:r>
            <a:r>
              <a:rPr lang="en-US" altLang="ar-IQ" sz="2400" i="1" dirty="0" smtClean="0"/>
              <a:t>Renal tabular failure.</a:t>
            </a:r>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81922"/>
                                        </p:tgtEl>
                                        <p:attrNameLst>
                                          <p:attrName>style.visibility</p:attrName>
                                        </p:attrNameLst>
                                      </p:cBhvr>
                                      <p:to>
                                        <p:strVal val="visible"/>
                                      </p:to>
                                    </p:set>
                                    <p:anim by="(-#ppt_w*2)" calcmode="lin" valueType="num">
                                      <p:cBhvr rctx="PPT">
                                        <p:cTn id="7" dur="500" autoRev="1" fill="hold">
                                          <p:stCondLst>
                                            <p:cond delay="0"/>
                                          </p:stCondLst>
                                        </p:cTn>
                                        <p:tgtEl>
                                          <p:spTgt spid="81922"/>
                                        </p:tgtEl>
                                        <p:attrNameLst>
                                          <p:attrName>ppt_w</p:attrName>
                                        </p:attrNameLst>
                                      </p:cBhvr>
                                    </p:anim>
                                    <p:anim by="(#ppt_w*0.50)" calcmode="lin" valueType="num">
                                      <p:cBhvr>
                                        <p:cTn id="8" dur="500" decel="50000" autoRev="1" fill="hold">
                                          <p:stCondLst>
                                            <p:cond delay="0"/>
                                          </p:stCondLst>
                                        </p:cTn>
                                        <p:tgtEl>
                                          <p:spTgt spid="81922"/>
                                        </p:tgtEl>
                                        <p:attrNameLst>
                                          <p:attrName>ppt_x</p:attrName>
                                        </p:attrNameLst>
                                      </p:cBhvr>
                                    </p:anim>
                                    <p:anim from="(-#ppt_h/2)" to="(#ppt_y)" calcmode="lin" valueType="num">
                                      <p:cBhvr>
                                        <p:cTn id="9" dur="1000" fill="hold">
                                          <p:stCondLst>
                                            <p:cond delay="0"/>
                                          </p:stCondLst>
                                        </p:cTn>
                                        <p:tgtEl>
                                          <p:spTgt spid="81922"/>
                                        </p:tgtEl>
                                        <p:attrNameLst>
                                          <p:attrName>ppt_y</p:attrName>
                                        </p:attrNameLst>
                                      </p:cBhvr>
                                    </p:anim>
                                    <p:animRot by="21600000">
                                      <p:cBhvr>
                                        <p:cTn id="10" dur="1000" fill="hold">
                                          <p:stCondLst>
                                            <p:cond delay="0"/>
                                          </p:stCondLst>
                                        </p:cTn>
                                        <p:tgtEl>
                                          <p:spTgt spid="81922"/>
                                        </p:tgtEl>
                                        <p:attrNameLst>
                                          <p:attrName>r</p:attrName>
                                        </p:attrNameLst>
                                      </p:cBhvr>
                                    </p:animRot>
                                  </p:childTnLst>
                                </p:cTn>
                              </p:par>
                            </p:childTnLst>
                          </p:cTn>
                        </p:par>
                        <p:par>
                          <p:cTn id="11" fill="hold" nodeType="afterGroup">
                            <p:stCondLst>
                              <p:cond delay="2000"/>
                            </p:stCondLst>
                            <p:childTnLst>
                              <p:par>
                                <p:cTn id="12" presetID="6" presetClass="entr" presetSubtype="16" fill="hold" nodeType="afterEffect">
                                  <p:stCondLst>
                                    <p:cond delay="0"/>
                                  </p:stCondLst>
                                  <p:childTnLst>
                                    <p:set>
                                      <p:cBhvr>
                                        <p:cTn id="13" dur="1" fill="hold">
                                          <p:stCondLst>
                                            <p:cond delay="0"/>
                                          </p:stCondLst>
                                        </p:cTn>
                                        <p:tgtEl>
                                          <p:spTgt spid="81923">
                                            <p:txEl>
                                              <p:pRg st="0" end="0"/>
                                            </p:txEl>
                                          </p:spTgt>
                                        </p:tgtEl>
                                        <p:attrNameLst>
                                          <p:attrName>style.visibility</p:attrName>
                                        </p:attrNameLst>
                                      </p:cBhvr>
                                      <p:to>
                                        <p:strVal val="visible"/>
                                      </p:to>
                                    </p:set>
                                    <p:animEffect transition="in" filter="circle(in)">
                                      <p:cBhvr>
                                        <p:cTn id="14" dur="1000"/>
                                        <p:tgtEl>
                                          <p:spTgt spid="81923">
                                            <p:txEl>
                                              <p:pRg st="0" end="0"/>
                                            </p:txEl>
                                          </p:spTgt>
                                        </p:tgtEl>
                                      </p:cBhvr>
                                    </p:animEffect>
                                  </p:childTnLst>
                                </p:cTn>
                              </p:par>
                            </p:childTnLst>
                          </p:cTn>
                        </p:par>
                        <p:par>
                          <p:cTn id="15" fill="hold" nodeType="afterGroup">
                            <p:stCondLst>
                              <p:cond delay="3000"/>
                            </p:stCondLst>
                            <p:childTnLst>
                              <p:par>
                                <p:cTn id="16" presetID="6" presetClass="entr" presetSubtype="16" fill="hold" nodeType="afterEffect">
                                  <p:stCondLst>
                                    <p:cond delay="0"/>
                                  </p:stCondLst>
                                  <p:childTnLst>
                                    <p:set>
                                      <p:cBhvr>
                                        <p:cTn id="17" dur="1" fill="hold">
                                          <p:stCondLst>
                                            <p:cond delay="0"/>
                                          </p:stCondLst>
                                        </p:cTn>
                                        <p:tgtEl>
                                          <p:spTgt spid="81923">
                                            <p:txEl>
                                              <p:pRg st="1" end="1"/>
                                            </p:txEl>
                                          </p:spTgt>
                                        </p:tgtEl>
                                        <p:attrNameLst>
                                          <p:attrName>style.visibility</p:attrName>
                                        </p:attrNameLst>
                                      </p:cBhvr>
                                      <p:to>
                                        <p:strVal val="visible"/>
                                      </p:to>
                                    </p:set>
                                    <p:animEffect transition="in" filter="circle(in)">
                                      <p:cBhvr>
                                        <p:cTn id="18" dur="1000"/>
                                        <p:tgtEl>
                                          <p:spTgt spid="81923">
                                            <p:txEl>
                                              <p:pRg st="1" end="1"/>
                                            </p:txEl>
                                          </p:spTgt>
                                        </p:tgtEl>
                                      </p:cBhvr>
                                    </p:animEffect>
                                  </p:childTnLst>
                                </p:cTn>
                              </p:par>
                            </p:childTnLst>
                          </p:cTn>
                        </p:par>
                        <p:par>
                          <p:cTn id="19" fill="hold" nodeType="afterGroup">
                            <p:stCondLst>
                              <p:cond delay="4000"/>
                            </p:stCondLst>
                            <p:childTnLst>
                              <p:par>
                                <p:cTn id="20" presetID="6" presetClass="entr" presetSubtype="16" fill="hold" nodeType="afterEffect">
                                  <p:stCondLst>
                                    <p:cond delay="0"/>
                                  </p:stCondLst>
                                  <p:childTnLst>
                                    <p:set>
                                      <p:cBhvr>
                                        <p:cTn id="21" dur="1" fill="hold">
                                          <p:stCondLst>
                                            <p:cond delay="0"/>
                                          </p:stCondLst>
                                        </p:cTn>
                                        <p:tgtEl>
                                          <p:spTgt spid="81923">
                                            <p:txEl>
                                              <p:pRg st="2" end="2"/>
                                            </p:txEl>
                                          </p:spTgt>
                                        </p:tgtEl>
                                        <p:attrNameLst>
                                          <p:attrName>style.visibility</p:attrName>
                                        </p:attrNameLst>
                                      </p:cBhvr>
                                      <p:to>
                                        <p:strVal val="visible"/>
                                      </p:to>
                                    </p:set>
                                    <p:animEffect transition="in" filter="circle(in)">
                                      <p:cBhvr>
                                        <p:cTn id="22" dur="1000"/>
                                        <p:tgtEl>
                                          <p:spTgt spid="81923">
                                            <p:txEl>
                                              <p:pRg st="2" end="2"/>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81923">
                                            <p:txEl>
                                              <p:pRg st="3" end="3"/>
                                            </p:txEl>
                                          </p:spTgt>
                                        </p:tgtEl>
                                        <p:attrNameLst>
                                          <p:attrName>style.visibility</p:attrName>
                                        </p:attrNameLst>
                                      </p:cBhvr>
                                      <p:to>
                                        <p:strVal val="visible"/>
                                      </p:to>
                                    </p:set>
                                    <p:animEffect transition="in" filter="circle(in)">
                                      <p:cBhvr>
                                        <p:cTn id="25" dur="2000"/>
                                        <p:tgtEl>
                                          <p:spTgt spid="81923">
                                            <p:txEl>
                                              <p:pRg st="3" end="3"/>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81923">
                                            <p:txEl>
                                              <p:pRg st="4" end="4"/>
                                            </p:txEl>
                                          </p:spTgt>
                                        </p:tgtEl>
                                        <p:attrNameLst>
                                          <p:attrName>style.visibility</p:attrName>
                                        </p:attrNameLst>
                                      </p:cBhvr>
                                      <p:to>
                                        <p:strVal val="visible"/>
                                      </p:to>
                                    </p:set>
                                    <p:animEffect transition="in" filter="circle(in)">
                                      <p:cBhvr>
                                        <p:cTn id="28" dur="2000"/>
                                        <p:tgtEl>
                                          <p:spTgt spid="81923">
                                            <p:txEl>
                                              <p:pRg st="4" end="4"/>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81923">
                                            <p:txEl>
                                              <p:pRg st="5" end="5"/>
                                            </p:txEl>
                                          </p:spTgt>
                                        </p:tgtEl>
                                        <p:attrNameLst>
                                          <p:attrName>style.visibility</p:attrName>
                                        </p:attrNameLst>
                                      </p:cBhvr>
                                      <p:to>
                                        <p:strVal val="visible"/>
                                      </p:to>
                                    </p:set>
                                    <p:animEffect transition="in" filter="circle(in)">
                                      <p:cBhvr>
                                        <p:cTn id="31" dur="2000"/>
                                        <p:tgtEl>
                                          <p:spTgt spid="81923">
                                            <p:txEl>
                                              <p:pRg st="5" end="5"/>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81923">
                                            <p:txEl>
                                              <p:pRg st="6" end="6"/>
                                            </p:txEl>
                                          </p:spTgt>
                                        </p:tgtEl>
                                        <p:attrNameLst>
                                          <p:attrName>style.visibility</p:attrName>
                                        </p:attrNameLst>
                                      </p:cBhvr>
                                      <p:to>
                                        <p:strVal val="visible"/>
                                      </p:to>
                                    </p:set>
                                    <p:animEffect transition="in" filter="circle(in)">
                                      <p:cBhvr>
                                        <p:cTn id="34" dur="2000"/>
                                        <p:tgtEl>
                                          <p:spTgt spid="81923">
                                            <p:txEl>
                                              <p:pRg st="6" end="6"/>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81923">
                                            <p:txEl>
                                              <p:pRg st="7" end="7"/>
                                            </p:txEl>
                                          </p:spTgt>
                                        </p:tgtEl>
                                        <p:attrNameLst>
                                          <p:attrName>style.visibility</p:attrName>
                                        </p:attrNameLst>
                                      </p:cBhvr>
                                      <p:to>
                                        <p:strVal val="visible"/>
                                      </p:to>
                                    </p:set>
                                    <p:animEffect transition="in" filter="circle(in)">
                                      <p:cBhvr>
                                        <p:cTn id="37" dur="2000"/>
                                        <p:tgtEl>
                                          <p:spTgt spid="81923">
                                            <p:txEl>
                                              <p:pRg st="7" end="7"/>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81923">
                                            <p:txEl>
                                              <p:pRg st="8" end="8"/>
                                            </p:txEl>
                                          </p:spTgt>
                                        </p:tgtEl>
                                        <p:attrNameLst>
                                          <p:attrName>style.visibility</p:attrName>
                                        </p:attrNameLst>
                                      </p:cBhvr>
                                      <p:to>
                                        <p:strVal val="visible"/>
                                      </p:to>
                                    </p:set>
                                    <p:animEffect transition="in" filter="circle(in)">
                                      <p:cBhvr>
                                        <p:cTn id="40" dur="2000"/>
                                        <p:tgtEl>
                                          <p:spTgt spid="81923">
                                            <p:txEl>
                                              <p:pRg st="8" end="8"/>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81923">
                                            <p:txEl>
                                              <p:pRg st="9" end="9"/>
                                            </p:txEl>
                                          </p:spTgt>
                                        </p:tgtEl>
                                        <p:attrNameLst>
                                          <p:attrName>style.visibility</p:attrName>
                                        </p:attrNameLst>
                                      </p:cBhvr>
                                      <p:to>
                                        <p:strVal val="visible"/>
                                      </p:to>
                                    </p:set>
                                    <p:animEffect transition="in" filter="circle(in)">
                                      <p:cBhvr>
                                        <p:cTn id="43" dur="2000"/>
                                        <p:tgtEl>
                                          <p:spTgt spid="81923">
                                            <p:txEl>
                                              <p:pRg st="9" end="9"/>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81923">
                                            <p:txEl>
                                              <p:pRg st="10" end="10"/>
                                            </p:txEl>
                                          </p:spTgt>
                                        </p:tgtEl>
                                        <p:attrNameLst>
                                          <p:attrName>style.visibility</p:attrName>
                                        </p:attrNameLst>
                                      </p:cBhvr>
                                      <p:to>
                                        <p:strVal val="visible"/>
                                      </p:to>
                                    </p:set>
                                    <p:animEffect transition="in" filter="circle(in)">
                                      <p:cBhvr>
                                        <p:cTn id="46" dur="2000"/>
                                        <p:tgtEl>
                                          <p:spTgt spid="8192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p:cNvSpPr>
          <p:nvPr>
            <p:ph type="body" idx="1"/>
          </p:nvPr>
        </p:nvSpPr>
        <p:spPr>
          <a:xfrm>
            <a:off x="381000" y="228600"/>
            <a:ext cx="8686800" cy="6248400"/>
          </a:xfrm>
        </p:spPr>
        <p:txBody>
          <a:bodyPr/>
          <a:lstStyle/>
          <a:p>
            <a:pPr algn="l" rtl="0" eaLnBrk="1" hangingPunct="1">
              <a:buFont typeface="Wingdings 2" pitchFamily="18" charset="2"/>
              <a:buNone/>
            </a:pPr>
            <a:r>
              <a:rPr lang="en-US" altLang="ar-IQ" sz="2400" i="1" dirty="0" smtClean="0"/>
              <a:t>    </a:t>
            </a:r>
            <a:r>
              <a:rPr lang="en-US" altLang="ar-IQ" sz="2800" i="1" dirty="0" smtClean="0"/>
              <a:t>c. Reduce K+ intake.</a:t>
            </a:r>
          </a:p>
          <a:p>
            <a:pPr algn="l" rtl="0" eaLnBrk="1" hangingPunct="1">
              <a:buFont typeface="Wingdings 2" pitchFamily="18" charset="2"/>
              <a:buNone/>
            </a:pPr>
            <a:r>
              <a:rPr lang="en-US" altLang="ar-IQ" sz="2800" i="1" dirty="0" smtClean="0"/>
              <a:t>    d. Redistribution in the body. Glucose, and insulin therapy.</a:t>
            </a:r>
          </a:p>
          <a:p>
            <a:pPr algn="l" rtl="0" eaLnBrk="1" hangingPunct="1">
              <a:buFont typeface="Wingdings 2" pitchFamily="18" charset="2"/>
              <a:buNone/>
            </a:pPr>
            <a:r>
              <a:rPr lang="en-US" altLang="ar-IQ" sz="2400" i="1" dirty="0" smtClean="0">
                <a:solidFill>
                  <a:srgbClr val="FFFF00"/>
                </a:solidFill>
              </a:rPr>
              <a:t>     </a:t>
            </a:r>
            <a:r>
              <a:rPr lang="en-US" altLang="ar-IQ" sz="2800" b="1" i="1" u="sng" dirty="0" smtClean="0">
                <a:solidFill>
                  <a:srgbClr val="FFFF00"/>
                </a:solidFill>
              </a:rPr>
              <a:t>Hyperkalemia</a:t>
            </a:r>
          </a:p>
          <a:p>
            <a:pPr algn="l" rtl="0" eaLnBrk="1" hangingPunct="1">
              <a:buFont typeface="Wingdings 2" pitchFamily="18" charset="2"/>
              <a:buNone/>
            </a:pPr>
            <a:r>
              <a:rPr lang="en-US" altLang="ar-IQ" sz="2800" i="1" dirty="0" smtClean="0"/>
              <a:t>   </a:t>
            </a:r>
            <a:r>
              <a:rPr lang="en-US" altLang="ar-IQ" sz="2800" b="1" i="1" u="sng" dirty="0" smtClean="0"/>
              <a:t>1.Increase gain of K+ by the body. </a:t>
            </a:r>
          </a:p>
          <a:p>
            <a:pPr algn="l" rtl="0" eaLnBrk="1" hangingPunct="1">
              <a:buFont typeface="Wingdings 2" pitchFamily="18" charset="2"/>
              <a:buNone/>
            </a:pPr>
            <a:r>
              <a:rPr lang="en-US" altLang="ar-IQ" sz="2400" i="1" dirty="0" smtClean="0"/>
              <a:t>      a. Increase up take of ECF from intestine , or in   IV routes.</a:t>
            </a:r>
          </a:p>
          <a:p>
            <a:pPr algn="l" rtl="0" eaLnBrk="1" hangingPunct="1">
              <a:buFont typeface="Wingdings 2" pitchFamily="18" charset="2"/>
              <a:buNone/>
            </a:pPr>
            <a:r>
              <a:rPr lang="en-US" altLang="ar-IQ" sz="2400" b="1" i="1" dirty="0" smtClean="0"/>
              <a:t>   </a:t>
            </a:r>
            <a:r>
              <a:rPr lang="en-US" altLang="ar-IQ" sz="2800" b="1" i="1" u="sng" dirty="0" smtClean="0"/>
              <a:t>2. Failure for renal secretion.</a:t>
            </a:r>
          </a:p>
          <a:p>
            <a:pPr algn="l" rtl="0" eaLnBrk="1" hangingPunct="1">
              <a:buFont typeface="Wingdings 2" pitchFamily="18" charset="2"/>
              <a:buNone/>
            </a:pPr>
            <a:r>
              <a:rPr lang="en-US" altLang="ar-IQ" sz="2400" i="1" dirty="0" smtClean="0"/>
              <a:t>        a- Decrease activity of Na--K exchange.</a:t>
            </a:r>
          </a:p>
          <a:p>
            <a:pPr algn="l" rtl="0" eaLnBrk="1" hangingPunct="1">
              <a:buFont typeface="Wingdings 2" pitchFamily="18" charset="2"/>
              <a:buNone/>
            </a:pPr>
            <a:r>
              <a:rPr lang="en-US" altLang="ar-IQ" sz="2400" i="1" dirty="0" smtClean="0"/>
              <a:t>        b- Hypoaldosterinosim in Addison's disease.</a:t>
            </a:r>
          </a:p>
          <a:p>
            <a:pPr algn="l" rtl="0" eaLnBrk="1" hangingPunct="1">
              <a:buFont typeface="Wingdings 2" pitchFamily="18" charset="2"/>
              <a:buNone/>
            </a:pPr>
            <a:r>
              <a:rPr lang="en-US" altLang="ar-IQ" sz="2400" i="1" dirty="0" smtClean="0"/>
              <a:t>        c- Sodium depletion, little sodium for exchange.</a:t>
            </a:r>
          </a:p>
          <a:p>
            <a:pPr algn="l" rtl="0" eaLnBrk="1" hangingPunct="1">
              <a:buFont typeface="Wingdings 2" pitchFamily="18" charset="2"/>
              <a:buNone/>
            </a:pPr>
            <a:r>
              <a:rPr lang="en-US" altLang="ar-IQ" sz="2400" b="1" i="1" u="sng" dirty="0" smtClean="0"/>
              <a:t>3. Increase sever tissue damage increase release from ICF. </a:t>
            </a:r>
          </a:p>
          <a:p>
            <a:pPr algn="l" rtl="0" eaLnBrk="1" hangingPunct="1">
              <a:buFont typeface="Wingdings 2" pitchFamily="18" charset="2"/>
              <a:buNone/>
            </a:pPr>
            <a:r>
              <a:rPr lang="en-US" altLang="ar-IQ" sz="2400" i="1" dirty="0" smtClean="0"/>
              <a:t>     a.  diabetic ketoacidosis due to failure to Na pump.</a:t>
            </a:r>
          </a:p>
          <a:p>
            <a:pPr algn="l" rtl="0" eaLnBrk="1" hangingPunct="1">
              <a:buFont typeface="Wingdings 2" pitchFamily="18" charset="2"/>
              <a:buNone/>
            </a:pPr>
            <a:r>
              <a:rPr lang="en-US" altLang="ar-IQ" sz="2400" i="1" dirty="0" smtClean="0"/>
              <a:t> Resulting  from impaired glucose metabolism due to lack of insulin.	</a:t>
            </a:r>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circle(out)">
                                      <p:cBhvr>
                                        <p:cTn id="7" dur="1000"/>
                                        <p:tgtEl>
                                          <p:spTgt spid="82947">
                                            <p:txEl>
                                              <p:pRg st="0" end="0"/>
                                            </p:txEl>
                                          </p:spTgt>
                                        </p:tgtEl>
                                      </p:cBhvr>
                                    </p:animEffect>
                                  </p:childTnLst>
                                </p:cTn>
                              </p:par>
                            </p:childTnLst>
                          </p:cTn>
                        </p:par>
                        <p:par>
                          <p:cTn id="8" fill="hold" nodeType="afterGroup">
                            <p:stCondLst>
                              <p:cond delay="1000"/>
                            </p:stCondLst>
                            <p:childTnLst>
                              <p:par>
                                <p:cTn id="9" presetID="6" presetClass="entr" presetSubtype="32" fill="hold" nodeType="after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animEffect transition="in" filter="circle(out)">
                                      <p:cBhvr>
                                        <p:cTn id="11" dur="1000"/>
                                        <p:tgtEl>
                                          <p:spTgt spid="82947">
                                            <p:txEl>
                                              <p:pRg st="1" end="1"/>
                                            </p:txEl>
                                          </p:spTgt>
                                        </p:tgtEl>
                                      </p:cBhvr>
                                    </p:animEffect>
                                  </p:childTnLst>
                                </p:cTn>
                              </p:par>
                              <p:par>
                                <p:cTn id="12" presetID="6" presetClass="entr" presetSubtype="32" fill="hold" nodeType="withEffect">
                                  <p:stCondLst>
                                    <p:cond delay="0"/>
                                  </p:stCondLst>
                                  <p:childTnLst>
                                    <p:set>
                                      <p:cBhvr>
                                        <p:cTn id="13" dur="1" fill="hold">
                                          <p:stCondLst>
                                            <p:cond delay="0"/>
                                          </p:stCondLst>
                                        </p:cTn>
                                        <p:tgtEl>
                                          <p:spTgt spid="82947">
                                            <p:txEl>
                                              <p:pRg st="2" end="2"/>
                                            </p:txEl>
                                          </p:spTgt>
                                        </p:tgtEl>
                                        <p:attrNameLst>
                                          <p:attrName>style.visibility</p:attrName>
                                        </p:attrNameLst>
                                      </p:cBhvr>
                                      <p:to>
                                        <p:strVal val="visible"/>
                                      </p:to>
                                    </p:set>
                                    <p:animEffect transition="in" filter="circle(out)">
                                      <p:cBhvr>
                                        <p:cTn id="14" dur="2000"/>
                                        <p:tgtEl>
                                          <p:spTgt spid="82947">
                                            <p:txEl>
                                              <p:pRg st="2" end="2"/>
                                            </p:txEl>
                                          </p:spTgt>
                                        </p:tgtEl>
                                      </p:cBhvr>
                                    </p:animEffect>
                                  </p:childTnLst>
                                </p:cTn>
                              </p:par>
                              <p:par>
                                <p:cTn id="15" presetID="6" presetClass="entr" presetSubtype="32" fill="hold" nodeType="withEffect">
                                  <p:stCondLst>
                                    <p:cond delay="0"/>
                                  </p:stCondLst>
                                  <p:childTnLst>
                                    <p:set>
                                      <p:cBhvr>
                                        <p:cTn id="16" dur="1" fill="hold">
                                          <p:stCondLst>
                                            <p:cond delay="0"/>
                                          </p:stCondLst>
                                        </p:cTn>
                                        <p:tgtEl>
                                          <p:spTgt spid="82947">
                                            <p:txEl>
                                              <p:pRg st="3" end="3"/>
                                            </p:txEl>
                                          </p:spTgt>
                                        </p:tgtEl>
                                        <p:attrNameLst>
                                          <p:attrName>style.visibility</p:attrName>
                                        </p:attrNameLst>
                                      </p:cBhvr>
                                      <p:to>
                                        <p:strVal val="visible"/>
                                      </p:to>
                                    </p:set>
                                    <p:animEffect transition="in" filter="circle(out)">
                                      <p:cBhvr>
                                        <p:cTn id="17" dur="2000"/>
                                        <p:tgtEl>
                                          <p:spTgt spid="82947">
                                            <p:txEl>
                                              <p:pRg st="3" end="3"/>
                                            </p:txEl>
                                          </p:spTgt>
                                        </p:tgtEl>
                                      </p:cBhvr>
                                    </p:animEffect>
                                  </p:childTnLst>
                                </p:cTn>
                              </p:par>
                              <p:par>
                                <p:cTn id="18" presetID="6" presetClass="entr" presetSubtype="32" fill="hold" nodeType="withEffect">
                                  <p:stCondLst>
                                    <p:cond delay="0"/>
                                  </p:stCondLst>
                                  <p:childTnLst>
                                    <p:set>
                                      <p:cBhvr>
                                        <p:cTn id="19" dur="1" fill="hold">
                                          <p:stCondLst>
                                            <p:cond delay="0"/>
                                          </p:stCondLst>
                                        </p:cTn>
                                        <p:tgtEl>
                                          <p:spTgt spid="82947">
                                            <p:txEl>
                                              <p:pRg st="4" end="4"/>
                                            </p:txEl>
                                          </p:spTgt>
                                        </p:tgtEl>
                                        <p:attrNameLst>
                                          <p:attrName>style.visibility</p:attrName>
                                        </p:attrNameLst>
                                      </p:cBhvr>
                                      <p:to>
                                        <p:strVal val="visible"/>
                                      </p:to>
                                    </p:set>
                                    <p:animEffect transition="in" filter="circle(out)">
                                      <p:cBhvr>
                                        <p:cTn id="20" dur="2000"/>
                                        <p:tgtEl>
                                          <p:spTgt spid="82947">
                                            <p:txEl>
                                              <p:pRg st="4" end="4"/>
                                            </p:txEl>
                                          </p:spTgt>
                                        </p:tgtEl>
                                      </p:cBhvr>
                                    </p:animEffect>
                                  </p:childTnLst>
                                </p:cTn>
                              </p:par>
                              <p:par>
                                <p:cTn id="21" presetID="6" presetClass="entr" presetSubtype="32" fill="hold" nodeType="withEffect">
                                  <p:stCondLst>
                                    <p:cond delay="0"/>
                                  </p:stCondLst>
                                  <p:childTnLst>
                                    <p:set>
                                      <p:cBhvr>
                                        <p:cTn id="22" dur="1" fill="hold">
                                          <p:stCondLst>
                                            <p:cond delay="0"/>
                                          </p:stCondLst>
                                        </p:cTn>
                                        <p:tgtEl>
                                          <p:spTgt spid="82947">
                                            <p:txEl>
                                              <p:pRg st="5" end="5"/>
                                            </p:txEl>
                                          </p:spTgt>
                                        </p:tgtEl>
                                        <p:attrNameLst>
                                          <p:attrName>style.visibility</p:attrName>
                                        </p:attrNameLst>
                                      </p:cBhvr>
                                      <p:to>
                                        <p:strVal val="visible"/>
                                      </p:to>
                                    </p:set>
                                    <p:animEffect transition="in" filter="circle(out)">
                                      <p:cBhvr>
                                        <p:cTn id="23" dur="2000"/>
                                        <p:tgtEl>
                                          <p:spTgt spid="82947">
                                            <p:txEl>
                                              <p:pRg st="5" end="5"/>
                                            </p:txEl>
                                          </p:spTgt>
                                        </p:tgtEl>
                                      </p:cBhvr>
                                    </p:animEffect>
                                  </p:childTnLst>
                                </p:cTn>
                              </p:par>
                              <p:par>
                                <p:cTn id="24" presetID="6" presetClass="entr" presetSubtype="32" fill="hold" nodeType="withEffect">
                                  <p:stCondLst>
                                    <p:cond delay="0"/>
                                  </p:stCondLst>
                                  <p:childTnLst>
                                    <p:set>
                                      <p:cBhvr>
                                        <p:cTn id="25" dur="1" fill="hold">
                                          <p:stCondLst>
                                            <p:cond delay="0"/>
                                          </p:stCondLst>
                                        </p:cTn>
                                        <p:tgtEl>
                                          <p:spTgt spid="82947">
                                            <p:txEl>
                                              <p:pRg st="6" end="6"/>
                                            </p:txEl>
                                          </p:spTgt>
                                        </p:tgtEl>
                                        <p:attrNameLst>
                                          <p:attrName>style.visibility</p:attrName>
                                        </p:attrNameLst>
                                      </p:cBhvr>
                                      <p:to>
                                        <p:strVal val="visible"/>
                                      </p:to>
                                    </p:set>
                                    <p:animEffect transition="in" filter="circle(out)">
                                      <p:cBhvr>
                                        <p:cTn id="26" dur="2000"/>
                                        <p:tgtEl>
                                          <p:spTgt spid="82947">
                                            <p:txEl>
                                              <p:pRg st="6" end="6"/>
                                            </p:txEl>
                                          </p:spTgt>
                                        </p:tgtEl>
                                      </p:cBhvr>
                                    </p:animEffect>
                                  </p:childTnLst>
                                </p:cTn>
                              </p:par>
                              <p:par>
                                <p:cTn id="27" presetID="6" presetClass="entr" presetSubtype="32" fill="hold" nodeType="withEffect">
                                  <p:stCondLst>
                                    <p:cond delay="0"/>
                                  </p:stCondLst>
                                  <p:childTnLst>
                                    <p:set>
                                      <p:cBhvr>
                                        <p:cTn id="28" dur="1" fill="hold">
                                          <p:stCondLst>
                                            <p:cond delay="0"/>
                                          </p:stCondLst>
                                        </p:cTn>
                                        <p:tgtEl>
                                          <p:spTgt spid="82947">
                                            <p:txEl>
                                              <p:pRg st="7" end="7"/>
                                            </p:txEl>
                                          </p:spTgt>
                                        </p:tgtEl>
                                        <p:attrNameLst>
                                          <p:attrName>style.visibility</p:attrName>
                                        </p:attrNameLst>
                                      </p:cBhvr>
                                      <p:to>
                                        <p:strVal val="visible"/>
                                      </p:to>
                                    </p:set>
                                    <p:animEffect transition="in" filter="circle(out)">
                                      <p:cBhvr>
                                        <p:cTn id="29" dur="2000"/>
                                        <p:tgtEl>
                                          <p:spTgt spid="82947">
                                            <p:txEl>
                                              <p:pRg st="7" end="7"/>
                                            </p:txEl>
                                          </p:spTgt>
                                        </p:tgtEl>
                                      </p:cBhvr>
                                    </p:animEffect>
                                  </p:childTnLst>
                                </p:cTn>
                              </p:par>
                              <p:par>
                                <p:cTn id="30" presetID="6" presetClass="entr" presetSubtype="32" fill="hold" nodeType="withEffect">
                                  <p:stCondLst>
                                    <p:cond delay="0"/>
                                  </p:stCondLst>
                                  <p:childTnLst>
                                    <p:set>
                                      <p:cBhvr>
                                        <p:cTn id="31" dur="1" fill="hold">
                                          <p:stCondLst>
                                            <p:cond delay="0"/>
                                          </p:stCondLst>
                                        </p:cTn>
                                        <p:tgtEl>
                                          <p:spTgt spid="82947">
                                            <p:txEl>
                                              <p:pRg st="8" end="8"/>
                                            </p:txEl>
                                          </p:spTgt>
                                        </p:tgtEl>
                                        <p:attrNameLst>
                                          <p:attrName>style.visibility</p:attrName>
                                        </p:attrNameLst>
                                      </p:cBhvr>
                                      <p:to>
                                        <p:strVal val="visible"/>
                                      </p:to>
                                    </p:set>
                                    <p:animEffect transition="in" filter="circle(out)">
                                      <p:cBhvr>
                                        <p:cTn id="32" dur="2000"/>
                                        <p:tgtEl>
                                          <p:spTgt spid="82947">
                                            <p:txEl>
                                              <p:pRg st="8" end="8"/>
                                            </p:txEl>
                                          </p:spTgt>
                                        </p:tgtEl>
                                      </p:cBhvr>
                                    </p:animEffect>
                                  </p:childTnLst>
                                </p:cTn>
                              </p:par>
                              <p:par>
                                <p:cTn id="33" presetID="6" presetClass="entr" presetSubtype="32" fill="hold" nodeType="withEffect">
                                  <p:stCondLst>
                                    <p:cond delay="0"/>
                                  </p:stCondLst>
                                  <p:childTnLst>
                                    <p:set>
                                      <p:cBhvr>
                                        <p:cTn id="34" dur="1" fill="hold">
                                          <p:stCondLst>
                                            <p:cond delay="0"/>
                                          </p:stCondLst>
                                        </p:cTn>
                                        <p:tgtEl>
                                          <p:spTgt spid="82947">
                                            <p:txEl>
                                              <p:pRg st="9" end="9"/>
                                            </p:txEl>
                                          </p:spTgt>
                                        </p:tgtEl>
                                        <p:attrNameLst>
                                          <p:attrName>style.visibility</p:attrName>
                                        </p:attrNameLst>
                                      </p:cBhvr>
                                      <p:to>
                                        <p:strVal val="visible"/>
                                      </p:to>
                                    </p:set>
                                    <p:animEffect transition="in" filter="circle(out)">
                                      <p:cBhvr>
                                        <p:cTn id="35" dur="2000"/>
                                        <p:tgtEl>
                                          <p:spTgt spid="82947">
                                            <p:txEl>
                                              <p:pRg st="9" end="9"/>
                                            </p:txEl>
                                          </p:spTgt>
                                        </p:tgtEl>
                                      </p:cBhvr>
                                    </p:animEffect>
                                  </p:childTnLst>
                                </p:cTn>
                              </p:par>
                              <p:par>
                                <p:cTn id="36" presetID="6" presetClass="entr" presetSubtype="32" fill="hold" nodeType="withEffect">
                                  <p:stCondLst>
                                    <p:cond delay="0"/>
                                  </p:stCondLst>
                                  <p:childTnLst>
                                    <p:set>
                                      <p:cBhvr>
                                        <p:cTn id="37" dur="1" fill="hold">
                                          <p:stCondLst>
                                            <p:cond delay="0"/>
                                          </p:stCondLst>
                                        </p:cTn>
                                        <p:tgtEl>
                                          <p:spTgt spid="82947">
                                            <p:txEl>
                                              <p:pRg st="10" end="10"/>
                                            </p:txEl>
                                          </p:spTgt>
                                        </p:tgtEl>
                                        <p:attrNameLst>
                                          <p:attrName>style.visibility</p:attrName>
                                        </p:attrNameLst>
                                      </p:cBhvr>
                                      <p:to>
                                        <p:strVal val="visible"/>
                                      </p:to>
                                    </p:set>
                                    <p:animEffect transition="in" filter="circle(out)">
                                      <p:cBhvr>
                                        <p:cTn id="38" dur="2000"/>
                                        <p:tgtEl>
                                          <p:spTgt spid="82947">
                                            <p:txEl>
                                              <p:pRg st="10" end="10"/>
                                            </p:txEl>
                                          </p:spTgt>
                                        </p:tgtEl>
                                      </p:cBhvr>
                                    </p:animEffect>
                                  </p:childTnLst>
                                </p:cTn>
                              </p:par>
                              <p:par>
                                <p:cTn id="39" presetID="6" presetClass="entr" presetSubtype="32" fill="hold" nodeType="withEffect">
                                  <p:stCondLst>
                                    <p:cond delay="0"/>
                                  </p:stCondLst>
                                  <p:childTnLst>
                                    <p:set>
                                      <p:cBhvr>
                                        <p:cTn id="40" dur="1" fill="hold">
                                          <p:stCondLst>
                                            <p:cond delay="0"/>
                                          </p:stCondLst>
                                        </p:cTn>
                                        <p:tgtEl>
                                          <p:spTgt spid="82947">
                                            <p:txEl>
                                              <p:pRg st="11" end="11"/>
                                            </p:txEl>
                                          </p:spTgt>
                                        </p:tgtEl>
                                        <p:attrNameLst>
                                          <p:attrName>style.visibility</p:attrName>
                                        </p:attrNameLst>
                                      </p:cBhvr>
                                      <p:to>
                                        <p:strVal val="visible"/>
                                      </p:to>
                                    </p:set>
                                    <p:animEffect transition="in" filter="circle(out)">
                                      <p:cBhvr>
                                        <p:cTn id="41" dur="2000"/>
                                        <p:tgtEl>
                                          <p:spTgt spid="829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2"/>
          <p:cNvSpPr>
            <a:spLocks noGrp="1"/>
          </p:cNvSpPr>
          <p:nvPr>
            <p:ph type="subTitle" idx="1"/>
          </p:nvPr>
        </p:nvSpPr>
        <p:spPr>
          <a:xfrm>
            <a:off x="838200" y="762001"/>
            <a:ext cx="6934200" cy="2133599"/>
          </a:xfrm>
        </p:spPr>
        <p:txBody>
          <a:bodyPr/>
          <a:lstStyle/>
          <a:p>
            <a:pPr lvl="1" eaLnBrk="1" hangingPunct="1"/>
            <a:endParaRPr lang="en-US" sz="5400" b="1" i="1" u="sng" dirty="0" smtClean="0">
              <a:solidFill>
                <a:schemeClr val="tx2">
                  <a:satMod val="200000"/>
                </a:schemeClr>
              </a:solidFill>
            </a:endParaRPr>
          </a:p>
          <a:p>
            <a:pPr lvl="1" eaLnBrk="1" hangingPunct="1"/>
            <a:r>
              <a:rPr lang="en-US" sz="6000" b="1" i="1" u="sng" dirty="0" smtClean="0">
                <a:solidFill>
                  <a:schemeClr val="tx2">
                    <a:satMod val="200000"/>
                  </a:schemeClr>
                </a:solidFill>
              </a:rPr>
              <a:t>Trace  Elements</a:t>
            </a:r>
            <a:endParaRPr lang="en-US" sz="6000" b="1" i="1" u="sng"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1"/>
            <a:ext cx="8153400" cy="914400"/>
          </a:xfrm>
        </p:spPr>
        <p:txBody>
          <a:bodyPr/>
          <a:lstStyle/>
          <a:p>
            <a:r>
              <a:rPr lang="en-US" sz="3600" b="1" i="1" u="sng" dirty="0" smtClean="0">
                <a:solidFill>
                  <a:schemeClr val="accent2"/>
                </a:solidFill>
              </a:rPr>
              <a:t>Definitio</a:t>
            </a:r>
            <a:r>
              <a:rPr lang="en-US" sz="3200" b="1" i="1" u="sng" dirty="0" smtClean="0">
                <a:solidFill>
                  <a:schemeClr val="accent2"/>
                </a:solidFill>
              </a:rPr>
              <a:t>n of Trace elements</a:t>
            </a:r>
            <a:endParaRPr lang="en-US" sz="3200" b="1" i="1" u="sng" dirty="0"/>
          </a:p>
        </p:txBody>
      </p:sp>
      <p:sp>
        <p:nvSpPr>
          <p:cNvPr id="3" name="Content Placeholder 2"/>
          <p:cNvSpPr>
            <a:spLocks noGrp="1"/>
          </p:cNvSpPr>
          <p:nvPr>
            <p:ph idx="1"/>
          </p:nvPr>
        </p:nvSpPr>
        <p:spPr>
          <a:xfrm>
            <a:off x="381000" y="990600"/>
            <a:ext cx="8458200" cy="5365750"/>
          </a:xfrm>
        </p:spPr>
        <p:txBody>
          <a:bodyPr/>
          <a:lstStyle/>
          <a:p>
            <a:pPr marL="68263" indent="0">
              <a:buNone/>
            </a:pPr>
            <a:r>
              <a:rPr lang="en-US" sz="3200" b="1" i="1" u="sng" dirty="0" smtClean="0">
                <a:solidFill>
                  <a:srgbClr val="FF0000"/>
                </a:solidFill>
              </a:rPr>
              <a:t>Trace element </a:t>
            </a:r>
            <a:endParaRPr lang="en-US" sz="3200" i="1" dirty="0" smtClean="0">
              <a:solidFill>
                <a:srgbClr val="FF0000"/>
              </a:solidFill>
            </a:endParaRPr>
          </a:p>
          <a:p>
            <a:pPr marL="68263" indent="0">
              <a:buNone/>
            </a:pPr>
            <a:r>
              <a:rPr lang="en-US" sz="3600" i="1" dirty="0" smtClean="0">
                <a:solidFill>
                  <a:srgbClr val="FF0000"/>
                </a:solidFill>
              </a:rPr>
              <a:t> </a:t>
            </a:r>
            <a:r>
              <a:rPr lang="en-US" sz="2400" i="1" dirty="0" smtClean="0"/>
              <a:t>Are those element occur in human and animal tissue in milligram per kilogram amount and requirement also reported in milligram per day.</a:t>
            </a:r>
          </a:p>
          <a:p>
            <a:pPr marL="68263" indent="0">
              <a:buNone/>
            </a:pPr>
            <a:r>
              <a:rPr lang="en-US" sz="3200" b="1" i="1" u="sng" dirty="0" smtClean="0">
                <a:solidFill>
                  <a:srgbClr val="FF0000"/>
                </a:solidFill>
              </a:rPr>
              <a:t>Ultra trace element</a:t>
            </a:r>
            <a:r>
              <a:rPr lang="en-US" sz="3200" b="1" dirty="0" smtClean="0">
                <a:solidFill>
                  <a:srgbClr val="FF0000"/>
                </a:solidFill>
              </a:rPr>
              <a:t> </a:t>
            </a:r>
          </a:p>
          <a:p>
            <a:pPr marL="68263" indent="0">
              <a:buNone/>
            </a:pPr>
            <a:r>
              <a:rPr lang="en-US" sz="2400" i="1" dirty="0" smtClean="0"/>
              <a:t>Refer to those element present in tissue in microgram per kilogram amount with estimated daily requirement in microgram per day.</a:t>
            </a:r>
          </a:p>
          <a:p>
            <a:pPr marL="68263" indent="0">
              <a:buNone/>
            </a:pPr>
            <a:r>
              <a:rPr lang="en-US" sz="3200" b="1" i="1" u="sng" dirty="0" smtClean="0">
                <a:solidFill>
                  <a:srgbClr val="FF0000"/>
                </a:solidFill>
              </a:rPr>
              <a:t>Essential Trace Element</a:t>
            </a:r>
          </a:p>
          <a:p>
            <a:pPr marL="68263" indent="0">
              <a:buNone/>
            </a:pPr>
            <a:r>
              <a:rPr lang="en-US" sz="2400" i="1" dirty="0" smtClean="0"/>
              <a:t> That element required for life and its absence results in death or a sever malfunction of organism.</a:t>
            </a:r>
            <a:endParaRPr lang="en-US" sz="2400" i="1" dirty="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914400"/>
          </a:xfrm>
        </p:spPr>
        <p:txBody>
          <a:bodyPr/>
          <a:lstStyle/>
          <a:p>
            <a:pPr eaLnBrk="1" hangingPunct="1">
              <a:defRPr/>
            </a:pPr>
            <a:r>
              <a:rPr lang="en-US" sz="4400" dirty="0" smtClean="0">
                <a:solidFill>
                  <a:srgbClr val="FF0000"/>
                </a:solidFill>
              </a:rPr>
              <a:t>         </a:t>
            </a:r>
            <a:r>
              <a:rPr lang="en-US" sz="4400" i="1" dirty="0" smtClean="0">
                <a:solidFill>
                  <a:srgbClr val="FF0000"/>
                </a:solidFill>
              </a:rPr>
              <a:t>C</a:t>
            </a:r>
            <a:r>
              <a:rPr lang="en-US" sz="4800" i="1" u="sng" dirty="0" smtClean="0">
                <a:solidFill>
                  <a:srgbClr val="FF0000"/>
                </a:solidFill>
              </a:rPr>
              <a:t>opper</a:t>
            </a:r>
            <a:r>
              <a:rPr lang="en-US" sz="4800" u="sng" dirty="0" smtClean="0"/>
              <a:t/>
            </a:r>
            <a:br>
              <a:rPr lang="en-US" sz="4800" u="sng" dirty="0" smtClean="0"/>
            </a:br>
            <a:endParaRPr lang="en-US" sz="4800" u="sng" dirty="0"/>
          </a:p>
        </p:txBody>
      </p:sp>
      <p:sp>
        <p:nvSpPr>
          <p:cNvPr id="15363" name="Content Placeholder 2"/>
          <p:cNvSpPr>
            <a:spLocks noGrp="1"/>
          </p:cNvSpPr>
          <p:nvPr>
            <p:ph idx="1"/>
          </p:nvPr>
        </p:nvSpPr>
        <p:spPr>
          <a:xfrm>
            <a:off x="609600" y="1371600"/>
            <a:ext cx="8077200" cy="4984750"/>
          </a:xfrm>
        </p:spPr>
        <p:txBody>
          <a:bodyPr/>
          <a:lstStyle/>
          <a:p>
            <a:pPr marL="68263" indent="0" eaLnBrk="1" hangingPunct="1">
              <a:buNone/>
            </a:pPr>
            <a:r>
              <a:rPr lang="en-US" sz="2400" i="1" dirty="0" smtClean="0"/>
              <a:t> Is an essential trace element  it is required in the diet because it is the metal cofactor for  a variety of enzymes.</a:t>
            </a:r>
          </a:p>
          <a:p>
            <a:pPr marL="68263" indent="0" eaLnBrk="1" hangingPunct="1">
              <a:buNone/>
            </a:pPr>
            <a:endParaRPr lang="en-US" sz="2400" i="1" dirty="0" smtClean="0"/>
          </a:p>
          <a:p>
            <a:pPr marL="68263" indent="0" eaLnBrk="1" hangingPunct="1">
              <a:buNone/>
            </a:pPr>
            <a:r>
              <a:rPr lang="en-US" sz="2400" i="1" dirty="0" smtClean="0"/>
              <a:t>  Cu accepts and donate electrons and is involve in the reaction </a:t>
            </a:r>
          </a:p>
          <a:p>
            <a:pPr marL="68263" indent="0" eaLnBrk="1" hangingPunct="1">
              <a:buNone/>
            </a:pPr>
            <a:r>
              <a:rPr lang="en-US" sz="2400" i="1" dirty="0" smtClean="0"/>
              <a:t>involving dismutation, hydxylation, and oxygenation, however </a:t>
            </a:r>
          </a:p>
          <a:p>
            <a:pPr marL="68263" indent="0" eaLnBrk="1" hangingPunct="1">
              <a:buNone/>
            </a:pPr>
            <a:r>
              <a:rPr lang="en-US" sz="2400" i="1" dirty="0" smtClean="0"/>
              <a:t>excess Cu can cause problem because it can oxidize protein and </a:t>
            </a:r>
          </a:p>
          <a:p>
            <a:pPr marL="68263" indent="0" eaLnBrk="1" hangingPunct="1">
              <a:buNone/>
            </a:pPr>
            <a:r>
              <a:rPr lang="en-US" sz="2400" i="1" dirty="0" smtClean="0"/>
              <a:t>lipid and can bind to nucleic acid and enhance the production of </a:t>
            </a:r>
          </a:p>
          <a:p>
            <a:pPr marL="68263" indent="0" eaLnBrk="1" hangingPunct="1">
              <a:buNone/>
            </a:pPr>
            <a:r>
              <a:rPr lang="en-US" sz="2400" i="1" dirty="0" smtClean="0"/>
              <a:t>free radicals.</a:t>
            </a:r>
          </a:p>
          <a:p>
            <a:pPr eaLnBrk="1" hangingPunct="1"/>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152400" y="228600"/>
            <a:ext cx="8763000" cy="7239000"/>
          </a:xfrm>
        </p:spPr>
        <p:txBody>
          <a:bodyPr/>
          <a:lstStyle/>
          <a:p>
            <a:pPr eaLnBrk="1" hangingPunct="1">
              <a:buFont typeface="Wingdings" pitchFamily="2" charset="2"/>
              <a:buChar char="Ø"/>
            </a:pPr>
            <a:r>
              <a:rPr lang="en-US" sz="2400" i="1" dirty="0" smtClean="0"/>
              <a:t> It is thus important to have mechanisms that will maintain the amount of Cu in the body within normal limits.</a:t>
            </a:r>
          </a:p>
          <a:p>
            <a:pPr eaLnBrk="1" hangingPunct="1">
              <a:buFont typeface="Wingdings" pitchFamily="2" charset="2"/>
              <a:buChar char="Ø"/>
            </a:pPr>
            <a:endParaRPr lang="en-US" sz="2400" i="1" dirty="0" smtClean="0"/>
          </a:p>
          <a:p>
            <a:pPr eaLnBrk="1" hangingPunct="1">
              <a:buFont typeface="Wingdings" pitchFamily="2" charset="2"/>
              <a:buChar char="Ø"/>
            </a:pPr>
            <a:r>
              <a:rPr lang="en-US" sz="2400" i="1" dirty="0" smtClean="0"/>
              <a:t>The body of the normal adult contains </a:t>
            </a:r>
            <a:r>
              <a:rPr lang="en-US" sz="2400" i="1" dirty="0" smtClean="0">
                <a:solidFill>
                  <a:srgbClr val="FF0000"/>
                </a:solidFill>
              </a:rPr>
              <a:t>about 100mg </a:t>
            </a:r>
            <a:r>
              <a:rPr lang="en-US" sz="2400" i="1" dirty="0" smtClean="0"/>
              <a:t>of Cu located mostly in the bone ,liver, kidney and muscle</a:t>
            </a:r>
            <a:r>
              <a:rPr lang="en-US" sz="3600" dirty="0" smtClean="0"/>
              <a:t>.</a:t>
            </a:r>
          </a:p>
          <a:p>
            <a:pPr eaLnBrk="1" hangingPunct="1">
              <a:buFont typeface="Wingdings" pitchFamily="2" charset="2"/>
              <a:buChar char="Ø"/>
            </a:pPr>
            <a:endParaRPr lang="en-US" sz="3600" dirty="0" smtClean="0"/>
          </a:p>
          <a:p>
            <a:pPr eaLnBrk="1" hangingPunct="1">
              <a:buFont typeface="Wingdings" pitchFamily="2" charset="2"/>
              <a:buChar char="Ø"/>
            </a:pPr>
            <a:r>
              <a:rPr lang="en-US" sz="2400" i="1" dirty="0" smtClean="0"/>
              <a:t>The daily intake of Cu is about </a:t>
            </a:r>
            <a:r>
              <a:rPr lang="en-US" sz="2400" i="1" dirty="0" smtClean="0">
                <a:solidFill>
                  <a:srgbClr val="FF0000"/>
                </a:solidFill>
              </a:rPr>
              <a:t>2-4 </a:t>
            </a:r>
            <a:r>
              <a:rPr lang="en-US" sz="2400" i="1" dirty="0" smtClean="0"/>
              <a:t>mg with about</a:t>
            </a:r>
            <a:r>
              <a:rPr lang="en-US" sz="2400" i="1" dirty="0" smtClean="0">
                <a:solidFill>
                  <a:srgbClr val="FF0000"/>
                </a:solidFill>
              </a:rPr>
              <a:t> 50% </a:t>
            </a:r>
            <a:r>
              <a:rPr lang="en-US" sz="2400" i="1" dirty="0" smtClean="0"/>
              <a:t>being absorbed in the stomach and upper small intestine and the remainder excreted in the feces.</a:t>
            </a:r>
          </a:p>
          <a:p>
            <a:pPr eaLnBrk="1" hangingPunct="1">
              <a:buFont typeface="Wingdings" pitchFamily="2" charset="2"/>
              <a:buChar char="Ø"/>
            </a:pPr>
            <a:endParaRPr lang="en-US" sz="2400" i="1" dirty="0" smtClean="0"/>
          </a:p>
          <a:p>
            <a:pPr eaLnBrk="1" hangingPunct="1">
              <a:buFont typeface="Wingdings" pitchFamily="2" charset="2"/>
              <a:buChar char="Ø"/>
            </a:pPr>
            <a:r>
              <a:rPr lang="en-US" sz="2400" i="1" dirty="0" smtClean="0"/>
              <a:t>Cu is carried to the liver bound to albumin taken up by liver cell and part of it is excreted in the bile Cu also leaves the liver attached ceruloplasmin which is synthesized in that organ. </a:t>
            </a:r>
          </a:p>
          <a:p>
            <a:pPr eaLnBrk="1" hangingPunct="1">
              <a:buNone/>
            </a:pPr>
            <a:r>
              <a:rPr lang="en-US" sz="2400" dirty="0" smtClean="0"/>
              <a:t> </a:t>
            </a:r>
          </a:p>
          <a:p>
            <a:pPr eaLnBrk="1" hangingPunct="1">
              <a:buFont typeface="Wingdings" pitchFamily="2" charset="2"/>
              <a:buChar char="Ø"/>
            </a:pPr>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5410200"/>
          </a:xfrm>
        </p:spPr>
        <p:txBody>
          <a:bodyPr/>
          <a:lstStyle/>
          <a:p>
            <a:pPr marL="228600" algn="l" rtl="0" eaLnBrk="1" hangingPunct="1">
              <a:lnSpc>
                <a:spcPct val="80000"/>
              </a:lnSpc>
              <a:spcBef>
                <a:spcPct val="0"/>
              </a:spcBef>
              <a:buFont typeface="Wingdings 2" pitchFamily="18" charset="2"/>
              <a:buNone/>
            </a:pPr>
            <a:r>
              <a:rPr lang="en-US" altLang="ar-IQ" sz="2800" b="1" i="1" u="sng" dirty="0" smtClean="0">
                <a:solidFill>
                  <a:srgbClr val="FFFF00"/>
                </a:solidFill>
                <a:latin typeface="Times New Roman" pitchFamily="18" charset="0"/>
                <a:cs typeface="Times New Roman" pitchFamily="18" charset="0"/>
              </a:rPr>
              <a:t>The  elements can be considered in 5 groups</a:t>
            </a:r>
            <a:endParaRPr lang="en-US" altLang="ar-IQ" sz="2800" u="sng" dirty="0" smtClean="0">
              <a:solidFill>
                <a:srgbClr val="FFFF00"/>
              </a:solidFill>
              <a:latin typeface="Times New Roman" pitchFamily="18" charset="0"/>
              <a:cs typeface="Times New Roman" pitchFamily="18" charset="0"/>
            </a:endParaRPr>
          </a:p>
          <a:p>
            <a:pPr marL="228600" algn="just" rtl="0" eaLnBrk="1" hangingPunct="1">
              <a:lnSpc>
                <a:spcPct val="80000"/>
              </a:lnSpc>
              <a:spcBef>
                <a:spcPct val="0"/>
              </a:spcBef>
              <a:buFont typeface="Gill Sans MT" pitchFamily="34" charset="0"/>
              <a:buAutoNum type="arabicPeriod"/>
            </a:pPr>
            <a:r>
              <a:rPr lang="en-US" altLang="ar-IQ" sz="2400" b="1" i="1" u="sng" dirty="0" smtClean="0">
                <a:solidFill>
                  <a:srgbClr val="FFFF00"/>
                </a:solidFill>
                <a:latin typeface="Times New Roman" pitchFamily="18" charset="0"/>
                <a:cs typeface="Times New Roman" pitchFamily="18" charset="0"/>
              </a:rPr>
              <a:t>Includes C, H, O, N, and S</a:t>
            </a:r>
            <a:r>
              <a:rPr lang="en-US" altLang="ar-IQ" sz="2400" b="1" i="1" dirty="0" smtClean="0">
                <a:solidFill>
                  <a:srgbClr val="FFFF00"/>
                </a:solidFill>
                <a:latin typeface="Times New Roman" pitchFamily="18" charset="0"/>
                <a:cs typeface="Times New Roman" pitchFamily="18" charset="0"/>
              </a:rPr>
              <a:t>:</a:t>
            </a:r>
            <a:r>
              <a:rPr lang="en-US" altLang="ar-IQ" sz="2400" i="1" dirty="0" smtClean="0">
                <a:solidFill>
                  <a:srgbClr val="FFFF00"/>
                </a:solidFill>
                <a:latin typeface="Times New Roman" pitchFamily="18" charset="0"/>
                <a:cs typeface="Times New Roman" pitchFamily="18" charset="0"/>
              </a:rPr>
              <a:t> It is the major components of body molecule these elements are obtained through the intake of water, foods, fats, CHO, and proteins.</a:t>
            </a:r>
          </a:p>
          <a:p>
            <a:pPr marL="228600" algn="just" rtl="0" eaLnBrk="1" hangingPunct="1">
              <a:lnSpc>
                <a:spcPct val="80000"/>
              </a:lnSpc>
              <a:spcBef>
                <a:spcPct val="0"/>
              </a:spcBef>
              <a:buFont typeface="Gill Sans MT" pitchFamily="34" charset="0"/>
              <a:buAutoNum type="arabicPeriod"/>
            </a:pPr>
            <a:endParaRPr lang="en-US" altLang="ar-IQ" sz="2400" i="1" dirty="0" smtClean="0">
              <a:solidFill>
                <a:srgbClr val="FFFF00"/>
              </a:solidFill>
              <a:latin typeface="Times New Roman" pitchFamily="18" charset="0"/>
              <a:cs typeface="Times New Roman" pitchFamily="18" charset="0"/>
            </a:endParaRPr>
          </a:p>
          <a:p>
            <a:pPr marL="228600" algn="just" rtl="0" eaLnBrk="1" hangingPunct="1">
              <a:lnSpc>
                <a:spcPct val="80000"/>
              </a:lnSpc>
              <a:spcBef>
                <a:spcPct val="0"/>
              </a:spcBef>
              <a:buFont typeface="Gill Sans MT" pitchFamily="34" charset="0"/>
              <a:buAutoNum type="arabicPeriod"/>
            </a:pPr>
            <a:r>
              <a:rPr lang="en-US" altLang="ar-IQ" sz="2400" b="1" i="1" u="sng" dirty="0" smtClean="0">
                <a:solidFill>
                  <a:srgbClr val="FFFF00"/>
                </a:solidFill>
                <a:latin typeface="Times New Roman" pitchFamily="18" charset="0"/>
                <a:cs typeface="Times New Roman" pitchFamily="18" charset="0"/>
              </a:rPr>
              <a:t>Nutritional minerals</a:t>
            </a:r>
            <a:r>
              <a:rPr lang="en-US" altLang="ar-IQ" sz="2400" b="1" i="1" dirty="0" smtClean="0">
                <a:solidFill>
                  <a:srgbClr val="FFFF00"/>
                </a:solidFill>
                <a:latin typeface="Times New Roman" pitchFamily="18" charset="0"/>
                <a:cs typeface="Times New Roman" pitchFamily="18" charset="0"/>
              </a:rPr>
              <a:t>:</a:t>
            </a:r>
            <a:r>
              <a:rPr lang="en-US" altLang="ar-IQ" sz="2400" i="1" dirty="0" smtClean="0">
                <a:solidFill>
                  <a:srgbClr val="FFFF00"/>
                </a:solidFill>
                <a:latin typeface="Times New Roman" pitchFamily="18" charset="0"/>
                <a:cs typeface="Times New Roman" pitchFamily="18" charset="0"/>
              </a:rPr>
              <a:t> Ca, P, Mg, Na. K and </a:t>
            </a:r>
            <a:r>
              <a:rPr lang="en-US" altLang="ar-IQ" sz="2400" i="1" dirty="0" err="1" smtClean="0">
                <a:solidFill>
                  <a:srgbClr val="FFFF00"/>
                </a:solidFill>
                <a:latin typeface="Times New Roman" pitchFamily="18" charset="0"/>
                <a:cs typeface="Times New Roman" pitchFamily="18" charset="0"/>
              </a:rPr>
              <a:t>Cl</a:t>
            </a:r>
            <a:r>
              <a:rPr lang="en-US" altLang="ar-IQ" sz="2400" i="1" dirty="0" smtClean="0">
                <a:solidFill>
                  <a:srgbClr val="FFFF00"/>
                </a:solidFill>
                <a:latin typeface="Times New Roman" pitchFamily="18" charset="0"/>
                <a:cs typeface="Times New Roman" pitchFamily="18" charset="0"/>
              </a:rPr>
              <a:t>, that are required in the diet in amounts ≥ 100 mg /day.</a:t>
            </a:r>
          </a:p>
          <a:p>
            <a:pPr marL="228600" algn="just" rtl="0" eaLnBrk="1" hangingPunct="1">
              <a:lnSpc>
                <a:spcPct val="80000"/>
              </a:lnSpc>
              <a:spcBef>
                <a:spcPct val="0"/>
              </a:spcBef>
              <a:buFont typeface="Gill Sans MT" pitchFamily="34" charset="0"/>
              <a:buAutoNum type="arabicPeriod"/>
            </a:pPr>
            <a:endParaRPr lang="en-US" altLang="ar-IQ" sz="2400" i="1" dirty="0" smtClean="0">
              <a:solidFill>
                <a:srgbClr val="FFFF00"/>
              </a:solidFill>
              <a:latin typeface="Times New Roman" pitchFamily="18" charset="0"/>
              <a:cs typeface="Times New Roman" pitchFamily="18" charset="0"/>
            </a:endParaRPr>
          </a:p>
          <a:p>
            <a:pPr marL="228600" algn="just" rtl="0" eaLnBrk="1" hangingPunct="1">
              <a:lnSpc>
                <a:spcPct val="80000"/>
              </a:lnSpc>
              <a:spcBef>
                <a:spcPct val="0"/>
              </a:spcBef>
              <a:buFont typeface="Gill Sans MT" pitchFamily="34" charset="0"/>
              <a:buAutoNum type="arabicPeriod"/>
            </a:pPr>
            <a:r>
              <a:rPr lang="en-US" altLang="ar-IQ" sz="2400" b="1" i="1" u="sng" dirty="0" smtClean="0">
                <a:solidFill>
                  <a:srgbClr val="FFFF00"/>
                </a:solidFill>
                <a:latin typeface="Times New Roman" pitchFamily="18" charset="0"/>
                <a:cs typeface="Times New Roman" pitchFamily="18" charset="0"/>
              </a:rPr>
              <a:t>Trace elements</a:t>
            </a:r>
            <a:r>
              <a:rPr lang="en-US" altLang="ar-IQ" sz="2400" b="1" i="1" dirty="0" smtClean="0">
                <a:solidFill>
                  <a:srgbClr val="FFFF00"/>
                </a:solidFill>
                <a:latin typeface="Times New Roman" pitchFamily="18" charset="0"/>
                <a:cs typeface="Times New Roman" pitchFamily="18" charset="0"/>
              </a:rPr>
              <a:t>:</a:t>
            </a:r>
            <a:r>
              <a:rPr lang="en-US" altLang="ar-IQ" sz="2400" i="1" dirty="0" smtClean="0">
                <a:solidFill>
                  <a:srgbClr val="FFFF00"/>
                </a:solidFill>
                <a:latin typeface="Times New Roman" pitchFamily="18" charset="0"/>
                <a:cs typeface="Times New Roman" pitchFamily="18" charset="0"/>
              </a:rPr>
              <a:t> Cr, Co, Cu, Zn, I, Fe, </a:t>
            </a:r>
            <a:r>
              <a:rPr lang="en-US" altLang="ar-IQ" sz="2400" i="1" dirty="0" err="1" smtClean="0">
                <a:solidFill>
                  <a:srgbClr val="FFFF00"/>
                </a:solidFill>
                <a:latin typeface="Times New Roman" pitchFamily="18" charset="0"/>
                <a:cs typeface="Times New Roman" pitchFamily="18" charset="0"/>
              </a:rPr>
              <a:t>Mn</a:t>
            </a:r>
            <a:r>
              <a:rPr lang="en-US" altLang="ar-IQ" sz="2400" i="1" dirty="0" smtClean="0">
                <a:solidFill>
                  <a:srgbClr val="FFFF00"/>
                </a:solidFill>
                <a:latin typeface="Times New Roman" pitchFamily="18" charset="0"/>
                <a:cs typeface="Times New Roman" pitchFamily="18" charset="0"/>
              </a:rPr>
              <a:t>, F, Mo, Se, are required in the diet in much smaller amounts.</a:t>
            </a:r>
          </a:p>
          <a:p>
            <a:pPr marL="228600" algn="just" rtl="0" eaLnBrk="1" hangingPunct="1">
              <a:lnSpc>
                <a:spcPct val="80000"/>
              </a:lnSpc>
              <a:spcBef>
                <a:spcPct val="0"/>
              </a:spcBef>
              <a:buFont typeface="Gill Sans MT" pitchFamily="34" charset="0"/>
              <a:buAutoNum type="arabicPeriod"/>
            </a:pPr>
            <a:endParaRPr lang="en-US" altLang="ar-IQ" sz="2400" i="1" dirty="0" smtClean="0">
              <a:solidFill>
                <a:srgbClr val="FFFF00"/>
              </a:solidFill>
              <a:latin typeface="Times New Roman" pitchFamily="18" charset="0"/>
              <a:cs typeface="Times New Roman" pitchFamily="18" charset="0"/>
            </a:endParaRPr>
          </a:p>
          <a:p>
            <a:pPr marL="228600" algn="just" rtl="0" eaLnBrk="1" hangingPunct="1">
              <a:lnSpc>
                <a:spcPct val="80000"/>
              </a:lnSpc>
              <a:spcBef>
                <a:spcPct val="0"/>
              </a:spcBef>
              <a:buFont typeface="Gill Sans MT" pitchFamily="34" charset="0"/>
              <a:buAutoNum type="arabicPeriod"/>
            </a:pPr>
            <a:r>
              <a:rPr lang="en-US" altLang="ar-IQ" sz="2400" b="1" i="1" u="sng" dirty="0" smtClean="0">
                <a:solidFill>
                  <a:srgbClr val="FFFF00"/>
                </a:solidFill>
                <a:latin typeface="Times New Roman" pitchFamily="18" charset="0"/>
                <a:cs typeface="Times New Roman" pitchFamily="18" charset="0"/>
              </a:rPr>
              <a:t>Additional elements</a:t>
            </a:r>
            <a:r>
              <a:rPr lang="en-US" altLang="ar-IQ" sz="2400" b="1" i="1" dirty="0" smtClean="0">
                <a:solidFill>
                  <a:srgbClr val="FFFF00"/>
                </a:solidFill>
                <a:latin typeface="Times New Roman" pitchFamily="18" charset="0"/>
                <a:cs typeface="Times New Roman" pitchFamily="18" charset="0"/>
              </a:rPr>
              <a:t>: </a:t>
            </a:r>
            <a:r>
              <a:rPr lang="en-US" altLang="ar-IQ" sz="2400" i="1" dirty="0" smtClean="0">
                <a:solidFill>
                  <a:srgbClr val="FFFF00"/>
                </a:solidFill>
                <a:latin typeface="Times New Roman" pitchFamily="18" charset="0"/>
                <a:cs typeface="Times New Roman" pitchFamily="18" charset="0"/>
              </a:rPr>
              <a:t>Which having no known essential function as </a:t>
            </a:r>
            <a:r>
              <a:rPr lang="en-US" altLang="ar-IQ" sz="2400" i="1" dirty="0" err="1" smtClean="0">
                <a:solidFill>
                  <a:srgbClr val="FFFF00"/>
                </a:solidFill>
                <a:latin typeface="Times New Roman" pitchFamily="18" charset="0"/>
                <a:cs typeface="Times New Roman" pitchFamily="18" charset="0"/>
              </a:rPr>
              <a:t>As</a:t>
            </a:r>
            <a:r>
              <a:rPr lang="en-US" altLang="ar-IQ" sz="2400" i="1" dirty="0" smtClean="0">
                <a:solidFill>
                  <a:srgbClr val="FFFF00"/>
                </a:solidFill>
                <a:latin typeface="Times New Roman" pitchFamily="18" charset="0"/>
                <a:cs typeface="Times New Roman" pitchFamily="18" charset="0"/>
              </a:rPr>
              <a:t>, </a:t>
            </a:r>
            <a:r>
              <a:rPr lang="en-US" altLang="ar-IQ" sz="2400" i="1" dirty="0" err="1" smtClean="0">
                <a:solidFill>
                  <a:srgbClr val="FFFF00"/>
                </a:solidFill>
                <a:latin typeface="Times New Roman" pitchFamily="18" charset="0"/>
                <a:cs typeface="Times New Roman" pitchFamily="18" charset="0"/>
              </a:rPr>
              <a:t>Cd</a:t>
            </a:r>
            <a:r>
              <a:rPr lang="en-US" altLang="ar-IQ" sz="2400" i="1" dirty="0" smtClean="0">
                <a:solidFill>
                  <a:srgbClr val="FFFF00"/>
                </a:solidFill>
                <a:latin typeface="Times New Roman" pitchFamily="18" charset="0"/>
                <a:cs typeface="Times New Roman" pitchFamily="18" charset="0"/>
              </a:rPr>
              <a:t>, Ni, Si, tin and Vanadium. </a:t>
            </a:r>
          </a:p>
          <a:p>
            <a:pPr marL="228600" algn="just" rtl="0" eaLnBrk="1" hangingPunct="1">
              <a:lnSpc>
                <a:spcPct val="80000"/>
              </a:lnSpc>
              <a:spcBef>
                <a:spcPct val="0"/>
              </a:spcBef>
              <a:buFont typeface="Gill Sans MT" pitchFamily="34" charset="0"/>
              <a:buAutoNum type="arabicPeriod"/>
            </a:pPr>
            <a:endParaRPr lang="en-US" altLang="ar-IQ" sz="2400" i="1" dirty="0" smtClean="0">
              <a:solidFill>
                <a:srgbClr val="FFFF00"/>
              </a:solidFill>
              <a:latin typeface="Times New Roman" pitchFamily="18" charset="0"/>
              <a:cs typeface="Times New Roman" pitchFamily="18" charset="0"/>
            </a:endParaRPr>
          </a:p>
          <a:p>
            <a:pPr marL="228600" algn="just" rtl="0" eaLnBrk="1" hangingPunct="1">
              <a:lnSpc>
                <a:spcPct val="80000"/>
              </a:lnSpc>
              <a:spcBef>
                <a:spcPct val="0"/>
              </a:spcBef>
              <a:buFont typeface="Gill Sans MT" pitchFamily="34" charset="0"/>
              <a:buAutoNum type="arabicPeriod"/>
            </a:pPr>
            <a:r>
              <a:rPr lang="en-US" altLang="ar-IQ" sz="2400" b="1" i="1" u="sng" dirty="0" smtClean="0">
                <a:solidFill>
                  <a:srgbClr val="FFFF00"/>
                </a:solidFill>
                <a:latin typeface="Times New Roman" pitchFamily="18" charset="0"/>
                <a:cs typeface="Times New Roman" pitchFamily="18" charset="0"/>
              </a:rPr>
              <a:t>Toxic elements</a:t>
            </a:r>
            <a:r>
              <a:rPr lang="en-US" altLang="ar-IQ" sz="2400" b="1" i="1" dirty="0" smtClean="0">
                <a:solidFill>
                  <a:srgbClr val="FFFF00"/>
                </a:solidFill>
                <a:latin typeface="Times New Roman" pitchFamily="18" charset="0"/>
                <a:cs typeface="Times New Roman" pitchFamily="18" charset="0"/>
              </a:rPr>
              <a:t>:</a:t>
            </a:r>
            <a:r>
              <a:rPr lang="en-US" altLang="ar-IQ" sz="2400" i="1" dirty="0" smtClean="0">
                <a:solidFill>
                  <a:srgbClr val="FFFF00"/>
                </a:solidFill>
                <a:latin typeface="Times New Roman" pitchFamily="18" charset="0"/>
                <a:cs typeface="Times New Roman" pitchFamily="18" charset="0"/>
              </a:rPr>
              <a:t> As lead and mercury.</a:t>
            </a:r>
            <a:endParaRPr lang="ar-IQ" altLang="ar-IQ" sz="2400" i="1" dirty="0" smtClean="0">
              <a:solidFill>
                <a:srgbClr val="FFFF00"/>
              </a:solidFill>
            </a:endParaRPr>
          </a:p>
        </p:txBody>
      </p:sp>
      <p:sp>
        <p:nvSpPr>
          <p:cNvPr id="5" name="Rectangle 4"/>
          <p:cNvSpPr>
            <a:spLocks noChangeArrowheads="1"/>
          </p:cNvSpPr>
          <p:nvPr/>
        </p:nvSpPr>
        <p:spPr bwMode="auto">
          <a:xfrm>
            <a:off x="457200" y="0"/>
            <a:ext cx="8001000" cy="923330"/>
          </a:xfrm>
          <a:prstGeom prst="rect">
            <a:avLst/>
          </a:prstGeom>
          <a:noFill/>
          <a:ln w="9525">
            <a:noFill/>
            <a:miter lim="800000"/>
            <a:headEnd/>
            <a:tailEnd/>
          </a:ln>
        </p:spPr>
        <p:txBody>
          <a:bodyPr wrap="square">
            <a:spAutoFit/>
          </a:bodyPr>
          <a:lstStyle/>
          <a:p>
            <a:pPr marL="228600" rtl="1" eaLnBrk="1" fontAlgn="auto" hangingPunct="1">
              <a:spcBef>
                <a:spcPts val="0"/>
              </a:spcBef>
              <a:spcAft>
                <a:spcPts val="0"/>
              </a:spcAft>
              <a:defRPr/>
            </a:pPr>
            <a:r>
              <a:rPr lang="en-US" sz="5400" b="1" i="1" u="sng" dirty="0">
                <a:solidFill>
                  <a:srgbClr val="FFFF00"/>
                </a:solidFill>
                <a:effectLst>
                  <a:outerShdw blurRad="50000" dist="30000" dir="5400000" algn="tl" rotWithShape="0">
                    <a:srgbClr val="000000">
                      <a:alpha val="30000"/>
                    </a:srgbClr>
                  </a:outerShdw>
                </a:effectLst>
                <a:latin typeface="Times New Roman"/>
                <a:ea typeface="Times New Roman"/>
                <a:cs typeface="+mj-cs"/>
              </a:rPr>
              <a:t>Minerals</a:t>
            </a:r>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par>
                          <p:cTn id="11" fill="hold" nodeType="afterGroup">
                            <p:stCondLst>
                              <p:cond delay="1700"/>
                            </p:stCondLst>
                            <p:childTnLst>
                              <p:par>
                                <p:cTn id="12" presetID="6" presetClass="entr" presetSubtype="16"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0"/>
            <a:ext cx="8458200" cy="8382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1" u="sng" strike="noStrike" kern="1200" cap="none" spc="-100" normalizeH="0" baseline="0" noProof="0" dirty="0" smtClean="0">
                <a:ln>
                  <a:noFill/>
                </a:ln>
                <a:solidFill>
                  <a:srgbClr val="FF0000"/>
                </a:solidFill>
                <a:effectLst/>
                <a:uLnTx/>
                <a:uFillTx/>
                <a:latin typeface="+mj-lt"/>
                <a:ea typeface="+mj-ea"/>
                <a:cs typeface="+mj-cs"/>
              </a:rPr>
              <a:t>Cereuloplasmin</a:t>
            </a:r>
            <a:endParaRPr kumimoji="0" lang="en-US" sz="3600" b="0" i="1" u="sng" strike="noStrike" kern="1200" cap="none" spc="-100" normalizeH="0" baseline="0" noProof="0" dirty="0">
              <a:ln>
                <a:noFill/>
              </a:ln>
              <a:solidFill>
                <a:srgbClr val="FF0000"/>
              </a:solidFill>
              <a:effectLst/>
              <a:uLnTx/>
              <a:uFillTx/>
              <a:latin typeface="+mj-lt"/>
              <a:ea typeface="+mj-ea"/>
              <a:cs typeface="+mj-cs"/>
            </a:endParaRPr>
          </a:p>
        </p:txBody>
      </p:sp>
      <p:sp>
        <p:nvSpPr>
          <p:cNvPr id="3" name="Content Placeholder 2"/>
          <p:cNvSpPr txBox="1">
            <a:spLocks/>
          </p:cNvSpPr>
          <p:nvPr/>
        </p:nvSpPr>
        <p:spPr>
          <a:xfrm>
            <a:off x="228600" y="838200"/>
            <a:ext cx="8610600" cy="6019800"/>
          </a:xfrm>
          <a:prstGeom prst="rect">
            <a:avLst/>
          </a:prstGeom>
        </p:spPr>
        <p:txBody>
          <a:bodyPr/>
          <a:lstStyle/>
          <a:p>
            <a:pPr marL="60325" marR="0" lvl="0" indent="7938" algn="l" defTabSz="914400" rtl="0" eaLnBrk="1" fontAlgn="base" latinLnBrk="0" hangingPunct="1">
              <a:lnSpc>
                <a:spcPct val="100000"/>
              </a:lnSpc>
              <a:spcBef>
                <a:spcPts val="700"/>
              </a:spcBef>
              <a:spcAft>
                <a:spcPct val="0"/>
              </a:spcAft>
              <a:buClr>
                <a:schemeClr val="tx2"/>
              </a:buClr>
              <a:buSzPct val="95000"/>
              <a:buFont typeface="Wingdings" pitchFamily="2" charset="2"/>
              <a:buChar char="v"/>
              <a:tabLst/>
              <a:defRPr/>
            </a:pPr>
            <a:r>
              <a:rPr kumimoji="0" lang="en-US" sz="2800" b="0" i="1" u="sng" strike="noStrike" kern="1200" cap="none" spc="0" normalizeH="0" baseline="0" noProof="0" dirty="0" smtClean="0">
                <a:ln>
                  <a:noFill/>
                </a:ln>
                <a:solidFill>
                  <a:schemeClr val="tx1"/>
                </a:solidFill>
                <a:effectLst/>
                <a:uLnTx/>
                <a:uFillTx/>
                <a:latin typeface="+mn-lt"/>
                <a:ea typeface="+mn-ea"/>
                <a:cs typeface="+mn-cs"/>
              </a:rPr>
              <a:t> Cereuloplasmin</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 </a:t>
            </a:r>
          </a:p>
          <a:p>
            <a:pPr marL="60325" marR="0" lvl="0" indent="7938" algn="l" defTabSz="914400" rtl="0" eaLnBrk="1" fontAlgn="base" latinLnBrk="0" hangingPunct="1">
              <a:lnSpc>
                <a:spcPct val="100000"/>
              </a:lnSpc>
              <a:spcBef>
                <a:spcPts val="700"/>
              </a:spcBef>
              <a:spcAft>
                <a:spcPct val="0"/>
              </a:spcAft>
              <a:buClr>
                <a:schemeClr val="tx2"/>
              </a:buClr>
              <a:buSzPct val="95000"/>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Is copper  binding</a:t>
            </a:r>
            <a:r>
              <a:rPr lang="en-US" sz="2400" i="1" dirty="0" smtClean="0">
                <a:latin typeface="+mn-lt"/>
                <a:cs typeface="+mn-cs"/>
              </a:rPr>
              <a:t> </a:t>
            </a:r>
            <a:r>
              <a:rPr kumimoji="0" lang="en-US" sz="2400" b="0" i="1" u="none" strike="noStrike" kern="1200" cap="none" spc="0" normalizeH="0" baseline="0" noProof="0" dirty="0" smtClean="0">
                <a:ln>
                  <a:noFill/>
                </a:ln>
                <a:solidFill>
                  <a:schemeClr val="tx1"/>
                </a:solidFill>
                <a:effectLst/>
                <a:uLnTx/>
                <a:uFillTx/>
                <a:latin typeface="+mn-lt"/>
                <a:ea typeface="+mn-ea"/>
                <a:cs typeface="+mn-cs"/>
              </a:rPr>
              <a:t>protein. low levels of this plasma protein are </a:t>
            </a:r>
            <a:r>
              <a:rPr lang="en-US" sz="2400" i="1" dirty="0" smtClean="0">
                <a:latin typeface="+mn-lt"/>
                <a:cs typeface="+mn-cs"/>
              </a:rPr>
              <a:t> </a:t>
            </a:r>
            <a:r>
              <a:rPr kumimoji="0" lang="en-US" sz="2400" b="0" i="1" u="none" strike="noStrike" kern="1200" cap="none" spc="0" normalizeH="0" baseline="0" noProof="0" dirty="0" smtClean="0">
                <a:ln>
                  <a:noFill/>
                </a:ln>
                <a:solidFill>
                  <a:schemeClr val="tx1"/>
                </a:solidFill>
                <a:effectLst/>
                <a:uLnTx/>
                <a:uFillTx/>
                <a:latin typeface="+mn-lt"/>
                <a:ea typeface="+mn-ea"/>
                <a:cs typeface="+mn-cs"/>
              </a:rPr>
              <a:t>associated with Wilson disease. </a:t>
            </a:r>
          </a:p>
          <a:p>
            <a:pPr marL="60325" marR="0" lvl="0" indent="7938" algn="l" defTabSz="914400" rtl="0" eaLnBrk="1" fontAlgn="base" latinLnBrk="0" hangingPunct="1">
              <a:lnSpc>
                <a:spcPct val="100000"/>
              </a:lnSpc>
              <a:spcBef>
                <a:spcPts val="700"/>
              </a:spcBef>
              <a:spcAft>
                <a:spcPct val="0"/>
              </a:spcAft>
              <a:buClr>
                <a:schemeClr val="tx2"/>
              </a:buClr>
              <a:buSzPct val="95000"/>
              <a:buFont typeface="Wingdings" pitchFamily="2" charset="2"/>
              <a:buChar char="v"/>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Cereuloplasmin about (150 </a:t>
            </a:r>
            <a:r>
              <a:rPr lang="en-US" sz="2400" i="1" dirty="0" err="1">
                <a:latin typeface="+mn-lt"/>
                <a:cs typeface="+mn-cs"/>
              </a:rPr>
              <a:t>K</a:t>
            </a:r>
            <a:r>
              <a:rPr kumimoji="0" lang="en-US" sz="2400" b="0" i="1" u="none" strike="noStrike" kern="1200" cap="none" spc="0" normalizeH="0" baseline="0" noProof="0" dirty="0" smtClean="0">
                <a:ln>
                  <a:noFill/>
                </a:ln>
                <a:solidFill>
                  <a:schemeClr val="tx1"/>
                </a:solidFill>
                <a:effectLst/>
                <a:uLnTx/>
                <a:uFillTx/>
                <a:latin typeface="+mn-lt"/>
                <a:ea typeface="+mn-ea"/>
                <a:cs typeface="+mn-cs"/>
              </a:rPr>
              <a:t>da) is an </a:t>
            </a:r>
            <a:r>
              <a:rPr lang="en-US" sz="2400" i="1" dirty="0" smtClean="0">
                <a:latin typeface="+mn-lt"/>
                <a:cs typeface="+mn-cs"/>
              </a:rPr>
              <a:t> </a:t>
            </a:r>
            <a:r>
              <a:rPr kumimoji="0" lang="en-US" sz="2400" b="0" i="1" u="none" strike="noStrike" kern="1200" cap="none" spc="0" normalizeH="0" baseline="0" noProof="0" dirty="0" smtClean="0">
                <a:ln>
                  <a:noFill/>
                </a:ln>
                <a:solidFill>
                  <a:schemeClr val="tx1"/>
                </a:solidFill>
                <a:effectLst/>
                <a:uLnTx/>
                <a:uFillTx/>
                <a:latin typeface="+mn-lt"/>
                <a:ea typeface="+mn-ea"/>
                <a:cs typeface="+mn-cs"/>
              </a:rPr>
              <a:t>alpha 2 globins'.</a:t>
            </a:r>
          </a:p>
          <a:p>
            <a:pPr marL="60325" marR="0" lvl="0" indent="7938" algn="l" defTabSz="914400" rtl="0" eaLnBrk="1" fontAlgn="base" latinLnBrk="0" hangingPunct="1">
              <a:lnSpc>
                <a:spcPct val="100000"/>
              </a:lnSpc>
              <a:spcBef>
                <a:spcPts val="700"/>
              </a:spcBef>
              <a:spcAft>
                <a:spcPct val="0"/>
              </a:spcAft>
              <a:buClr>
                <a:schemeClr val="tx2"/>
              </a:buClr>
              <a:buSzPct val="95000"/>
              <a:buFont typeface="Wingdings" pitchFamily="2" charset="2"/>
              <a:buChar char="v"/>
              <a:tabLst/>
              <a:defRPr/>
            </a:pPr>
            <a:endParaRPr lang="en-US" sz="2400" i="1" dirty="0" smtClean="0">
              <a:latin typeface="+mn-lt"/>
              <a:cs typeface="+mn-cs"/>
            </a:endParaRPr>
          </a:p>
          <a:p>
            <a:pPr marL="60325" indent="7938" eaLnBrk="1" hangingPunct="1">
              <a:buFont typeface="Wingdings" pitchFamily="2" charset="2"/>
              <a:buChar char="v"/>
              <a:defRPr/>
            </a:pPr>
            <a:r>
              <a:rPr lang="en-US" sz="2400" i="1" dirty="0" smtClean="0"/>
              <a:t>It has blue color because of its high Cu content and carries 90% of the Cu present in the plasma. </a:t>
            </a:r>
          </a:p>
          <a:p>
            <a:pPr marL="60325" indent="7938" eaLnBrk="1" hangingPunct="1">
              <a:buFont typeface="Wingdings" pitchFamily="2" charset="2"/>
              <a:buChar char="v"/>
              <a:defRPr/>
            </a:pPr>
            <a:endParaRPr lang="en-US" sz="2400" i="1" dirty="0" smtClean="0"/>
          </a:p>
          <a:p>
            <a:pPr marL="60325" indent="7938" eaLnBrk="1" hangingPunct="1">
              <a:buFont typeface="Wingdings" pitchFamily="2" charset="2"/>
              <a:buChar char="v"/>
              <a:defRPr/>
            </a:pPr>
            <a:r>
              <a:rPr lang="en-US" sz="2400" i="1" dirty="0" smtClean="0"/>
              <a:t>Each molecule of cereuloplasmin bind six  atom of Cu tightly so that the Cu is not readily exchangeable. </a:t>
            </a:r>
          </a:p>
          <a:p>
            <a:pPr marL="60325" marR="0" lvl="0" indent="7938" algn="l" defTabSz="914400" rtl="0" eaLnBrk="1" fontAlgn="base" latinLnBrk="0" hangingPunct="1">
              <a:lnSpc>
                <a:spcPct val="100000"/>
              </a:lnSpc>
              <a:spcBef>
                <a:spcPts val="700"/>
              </a:spcBef>
              <a:spcAft>
                <a:spcPct val="0"/>
              </a:spcAft>
              <a:buClr>
                <a:schemeClr val="tx2"/>
              </a:buClr>
              <a:buSzPct val="95000"/>
              <a:buFont typeface="Wingdings" pitchFamily="2" charset="2"/>
              <a:buChar char="v"/>
              <a:tabLst/>
              <a:defRPr/>
            </a:pPr>
            <a:endParaRPr kumimoji="0" lang="en-US" sz="2400" b="0" i="1" u="none" strike="noStrike" kern="1200" cap="none" spc="0" normalizeH="0" baseline="0" noProof="0" dirty="0" smtClean="0">
              <a:ln>
                <a:noFill/>
              </a:ln>
              <a:solidFill>
                <a:schemeClr val="tx1"/>
              </a:solidFill>
              <a:effectLst/>
              <a:uLnTx/>
              <a:uFillTx/>
              <a:latin typeface="+mn-lt"/>
              <a:ea typeface="+mn-ea"/>
              <a:cs typeface="+mn-cs"/>
            </a:endParaRPr>
          </a:p>
          <a:p>
            <a:pPr marL="60325" marR="0" lvl="0" indent="7938" algn="l" defTabSz="914400" rtl="0" eaLnBrk="1" fontAlgn="base" latinLnBrk="0" hangingPunct="1">
              <a:lnSpc>
                <a:spcPct val="100000"/>
              </a:lnSpc>
              <a:spcBef>
                <a:spcPts val="700"/>
              </a:spcBef>
              <a:spcAft>
                <a:spcPct val="0"/>
              </a:spcAft>
              <a:buClr>
                <a:schemeClr val="tx2"/>
              </a:buClr>
              <a:buSzPct val="95000"/>
              <a:buFont typeface="Wingdings" pitchFamily="2" charset="2"/>
              <a:buChar char="v"/>
              <a:tabLs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991600" cy="6432530"/>
          </a:xfrm>
          <a:prstGeom prst="rect">
            <a:avLst/>
          </a:prstGeom>
        </p:spPr>
        <p:txBody>
          <a:bodyPr wrap="square">
            <a:spAutoFit/>
          </a:bodyPr>
          <a:lstStyle/>
          <a:p>
            <a:pPr eaLnBrk="1" hangingPunct="1">
              <a:buFont typeface="Wingdings" pitchFamily="2" charset="2"/>
              <a:buChar char="v"/>
            </a:pPr>
            <a:r>
              <a:rPr lang="en-US" sz="2400" i="1" dirty="0" smtClean="0"/>
              <a:t>   Albumin carries the other 10%of the plasma Cu but bind the metal less tightly than dose ceruloplasmin. </a:t>
            </a:r>
          </a:p>
          <a:p>
            <a:pPr eaLnBrk="1" hangingPunct="1"/>
            <a:endParaRPr lang="en-US" sz="2400" i="1" dirty="0" smtClean="0"/>
          </a:p>
          <a:p>
            <a:pPr eaLnBrk="1" hangingPunct="1"/>
            <a:r>
              <a:rPr lang="en-US" sz="2400" i="1" dirty="0" smtClean="0"/>
              <a:t> </a:t>
            </a:r>
          </a:p>
          <a:p>
            <a:pPr eaLnBrk="1" hangingPunct="1">
              <a:buFont typeface="Wingdings" pitchFamily="2" charset="2"/>
              <a:buChar char="v"/>
            </a:pPr>
            <a:r>
              <a:rPr lang="en-US" sz="2400" i="1" dirty="0" smtClean="0"/>
              <a:t> Albumin thus donates its Cu to tissue more readily than cereuloplasmin and appears to be more important than cereuloplasmin in Cu transport in the human body.</a:t>
            </a:r>
          </a:p>
          <a:p>
            <a:pPr eaLnBrk="1" hangingPunct="1">
              <a:buFont typeface="Wingdings" pitchFamily="2" charset="2"/>
              <a:buChar char="v"/>
            </a:pPr>
            <a:endParaRPr lang="en-US" sz="2400" i="1" dirty="0" smtClean="0"/>
          </a:p>
          <a:p>
            <a:pPr marL="898525" indent="-898525" defTabSz="533400" eaLnBrk="1" hangingPunct="1"/>
            <a:endParaRPr lang="en-US" sz="2400" i="1" dirty="0" smtClean="0"/>
          </a:p>
          <a:p>
            <a:pPr marL="898525" indent="-898525" defTabSz="533400" eaLnBrk="1" hangingPunct="1"/>
            <a:r>
              <a:rPr lang="en-US" sz="2400" i="1" dirty="0" smtClean="0"/>
              <a:t>  Ceruloplasmin exhibits a Cu –dependent oxidase activity but its physiologic significance has not been clarified apart from possible involvement in the oxidation of Fe</a:t>
            </a:r>
            <a:r>
              <a:rPr lang="en-US" sz="2400" i="1" baseline="30000" dirty="0" smtClean="0"/>
              <a:t>+2</a:t>
            </a:r>
            <a:r>
              <a:rPr lang="en-US" sz="2400" i="1" dirty="0" smtClean="0"/>
              <a:t> to Fe</a:t>
            </a:r>
            <a:r>
              <a:rPr lang="en-US" sz="2400" i="1" baseline="30000" dirty="0" smtClean="0"/>
              <a:t>+3</a:t>
            </a:r>
            <a:r>
              <a:rPr lang="en-US" sz="2400" i="1" dirty="0" smtClean="0"/>
              <a:t> to be taken by  transferrin.</a:t>
            </a:r>
          </a:p>
          <a:p>
            <a:pPr eaLnBrk="1" hangingPunct="1">
              <a:buFont typeface="Wingdings" pitchFamily="2" charset="2"/>
              <a:buChar char="v"/>
            </a:pPr>
            <a:endParaRPr lang="en-US" sz="4000" dirty="0" smtClean="0"/>
          </a:p>
          <a:p>
            <a:pPr eaLnBrk="1" hangingPunct="1"/>
            <a:r>
              <a:rPr lang="en-US" sz="2400" i="1" dirty="0" smtClean="0"/>
              <a:t> </a:t>
            </a:r>
          </a:p>
          <a:p>
            <a:pPr eaLnBrk="1" hangingPunct="1">
              <a:buFont typeface="Wingdings" pitchFamily="2" charset="2"/>
              <a:buChar char="v"/>
            </a:pPr>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4294967295"/>
          </p:nvPr>
        </p:nvSpPr>
        <p:spPr>
          <a:xfrm>
            <a:off x="228600" y="152400"/>
            <a:ext cx="8686800" cy="6172200"/>
          </a:xfrm>
        </p:spPr>
        <p:txBody>
          <a:bodyPr/>
          <a:lstStyle/>
          <a:p>
            <a:pPr eaLnBrk="1" hangingPunct="1">
              <a:buFont typeface="Wingdings" pitchFamily="2" charset="2"/>
              <a:buChar char="Ø"/>
            </a:pPr>
            <a:r>
              <a:rPr lang="en-US" sz="2400" i="1" dirty="0" smtClean="0"/>
              <a:t> Some important enzymes that contain Cu:(amine oxidase,</a:t>
            </a:r>
          </a:p>
          <a:p>
            <a:pPr marL="68263" indent="0" eaLnBrk="1" hangingPunct="1">
              <a:buNone/>
            </a:pPr>
            <a:r>
              <a:rPr lang="en-US" sz="2400" i="1" dirty="0" smtClean="0"/>
              <a:t> Cu dependent superoxide dismutase ,cytochromes oxidase, tyrosinase ).</a:t>
            </a:r>
          </a:p>
          <a:p>
            <a:pPr marL="68263" indent="0" eaLnBrk="1" hangingPunct="1">
              <a:buNone/>
            </a:pPr>
            <a:endParaRPr lang="en-US" sz="2400" i="1" dirty="0" smtClean="0"/>
          </a:p>
          <a:p>
            <a:pPr eaLnBrk="1" hangingPunct="1">
              <a:buFont typeface="Wingdings" pitchFamily="2" charset="2"/>
              <a:buChar char="Ø"/>
            </a:pPr>
            <a:r>
              <a:rPr lang="en-US" sz="2400" i="1" dirty="0"/>
              <a:t> </a:t>
            </a:r>
            <a:r>
              <a:rPr lang="en-US" sz="2400" i="1" dirty="0" smtClean="0"/>
              <a:t>The tissue levels of Cu and of certain other metal are regulated in part by  </a:t>
            </a:r>
            <a:r>
              <a:rPr lang="en-US" sz="2400" b="1" i="1" u="sng" dirty="0" smtClean="0">
                <a:solidFill>
                  <a:srgbClr val="FF0000"/>
                </a:solidFill>
              </a:rPr>
              <a:t>Metallothioneins</a:t>
            </a:r>
            <a:r>
              <a:rPr lang="en-US" sz="2400" i="1" dirty="0" smtClean="0">
                <a:solidFill>
                  <a:srgbClr val="FF0000"/>
                </a:solidFill>
              </a:rPr>
              <a:t>.</a:t>
            </a:r>
          </a:p>
          <a:p>
            <a:pPr marL="68263" indent="0" eaLnBrk="1" hangingPunct="1">
              <a:buNone/>
            </a:pPr>
            <a:endParaRPr lang="en-US" sz="2400" i="1" dirty="0" smtClean="0">
              <a:solidFill>
                <a:srgbClr val="FF0000"/>
              </a:solidFill>
            </a:endParaRPr>
          </a:p>
          <a:p>
            <a:pPr>
              <a:buFont typeface="Wingdings" pitchFamily="2" charset="2"/>
              <a:buChar char="Ø"/>
            </a:pPr>
            <a:r>
              <a:rPr lang="en-US" sz="2800" b="1" i="1" u="sng" dirty="0" smtClean="0">
                <a:solidFill>
                  <a:srgbClr val="FF0000"/>
                </a:solidFill>
              </a:rPr>
              <a:t>Metallothioneins:</a:t>
            </a:r>
            <a:r>
              <a:rPr lang="en-US" sz="2400" i="1" dirty="0" smtClean="0"/>
              <a:t> </a:t>
            </a:r>
          </a:p>
          <a:p>
            <a:pPr>
              <a:buNone/>
            </a:pPr>
            <a:r>
              <a:rPr lang="en-US" sz="2400" i="1" dirty="0" smtClean="0"/>
              <a:t>Are a group of small protein about 6.5kda found in the cytosol of cell particularly of liver, kidney, and intestine .</a:t>
            </a:r>
          </a:p>
          <a:p>
            <a:pPr>
              <a:buFont typeface="Wingdings" pitchFamily="2" charset="2"/>
              <a:buChar char="Ø"/>
            </a:pPr>
            <a:endParaRPr lang="en-US" sz="2400" i="1" dirty="0" smtClean="0"/>
          </a:p>
          <a:p>
            <a:pPr>
              <a:buFont typeface="Wingdings" pitchFamily="2" charset="2"/>
              <a:buChar char="Ø"/>
            </a:pPr>
            <a:r>
              <a:rPr lang="en-US" sz="2400" i="1" dirty="0" smtClean="0"/>
              <a:t>   They have a high content of cysteine and can bind Cu, Zinc, Cadmium  and Mg. </a:t>
            </a:r>
          </a:p>
          <a:p>
            <a:pPr marL="68263" indent="0" eaLnBrk="1" hangingPunct="1">
              <a:buNone/>
            </a:pPr>
            <a:endParaRPr lang="en-US" sz="2400" i="1" dirty="0" smtClean="0">
              <a:solidFill>
                <a:srgbClr val="FF0000"/>
              </a:solidFill>
            </a:endParaRPr>
          </a:p>
          <a:p>
            <a:pPr eaLnBrk="1" hangingPunct="1">
              <a:buFont typeface="Wingdings" pitchFamily="2" charset="2"/>
              <a:buChar char="Ø"/>
            </a:pPr>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914400"/>
          </a:xfrm>
        </p:spPr>
        <p:txBody>
          <a:bodyPr/>
          <a:lstStyle/>
          <a:p>
            <a:pPr eaLnBrk="1" hangingPunct="1">
              <a:defRPr/>
            </a:pPr>
            <a:r>
              <a:rPr lang="en-US" sz="3200" b="1" i="1" u="sng" dirty="0" smtClean="0">
                <a:solidFill>
                  <a:srgbClr val="FF0000"/>
                </a:solidFill>
              </a:rPr>
              <a:t>Menkes disease</a:t>
            </a:r>
            <a:endParaRPr lang="en-US" sz="3200" b="1" i="1" u="sng" dirty="0">
              <a:solidFill>
                <a:srgbClr val="FF0000"/>
              </a:solidFill>
            </a:endParaRPr>
          </a:p>
        </p:txBody>
      </p:sp>
      <p:sp>
        <p:nvSpPr>
          <p:cNvPr id="23555" name="Content Placeholder 2"/>
          <p:cNvSpPr>
            <a:spLocks noGrp="1"/>
          </p:cNvSpPr>
          <p:nvPr>
            <p:ph idx="1"/>
          </p:nvPr>
        </p:nvSpPr>
        <p:spPr>
          <a:xfrm>
            <a:off x="381000" y="1066800"/>
            <a:ext cx="8382000" cy="4800600"/>
          </a:xfrm>
        </p:spPr>
        <p:txBody>
          <a:bodyPr/>
          <a:lstStyle/>
          <a:p>
            <a:pPr eaLnBrk="1" hangingPunct="1">
              <a:buFont typeface="Wingdings" pitchFamily="2" charset="2"/>
              <a:buChar char="q"/>
            </a:pPr>
            <a:r>
              <a:rPr lang="en-US" sz="2400" i="1" dirty="0" smtClean="0"/>
              <a:t>      Menkes </a:t>
            </a:r>
            <a:r>
              <a:rPr lang="en-US" sz="2400" i="1" dirty="0"/>
              <a:t>disease (kinky or steely hair disease is a disorder of Cu metabolisms</a:t>
            </a:r>
            <a:r>
              <a:rPr lang="en-US" sz="2400" i="1" dirty="0" smtClean="0"/>
              <a:t>.</a:t>
            </a:r>
          </a:p>
          <a:p>
            <a:pPr marL="68263" indent="0" eaLnBrk="1" hangingPunct="1">
              <a:buNone/>
            </a:pPr>
            <a:r>
              <a:rPr lang="en-US" sz="2400" i="1" dirty="0" smtClean="0"/>
              <a:t>   </a:t>
            </a:r>
          </a:p>
          <a:p>
            <a:pPr eaLnBrk="1" hangingPunct="1">
              <a:buFont typeface="Wingdings" pitchFamily="2" charset="2"/>
              <a:buChar char="q"/>
            </a:pPr>
            <a:r>
              <a:rPr lang="en-US" sz="2400" i="1" dirty="0" smtClean="0"/>
              <a:t>    Is </a:t>
            </a:r>
            <a:r>
              <a:rPr lang="en-US" sz="2400" i="1" dirty="0"/>
              <a:t>due to mutations in the gene encoding a (copper-binding  p-type </a:t>
            </a:r>
            <a:r>
              <a:rPr lang="en-US" sz="2400" i="1" dirty="0" err="1"/>
              <a:t>ATPase</a:t>
            </a:r>
            <a:r>
              <a:rPr lang="en-US" sz="2400" i="1" dirty="0" smtClean="0"/>
              <a:t>).</a:t>
            </a:r>
          </a:p>
          <a:p>
            <a:pPr eaLnBrk="1" hangingPunct="1">
              <a:buFont typeface="Wingdings" pitchFamily="2" charset="2"/>
              <a:buChar char="q"/>
            </a:pPr>
            <a:endParaRPr lang="en-US" sz="2400" i="1" dirty="0" smtClean="0"/>
          </a:p>
          <a:p>
            <a:pPr eaLnBrk="1" hangingPunct="1">
              <a:buFont typeface="Wingdings" pitchFamily="2" charset="2"/>
              <a:buChar char="q"/>
            </a:pPr>
            <a:r>
              <a:rPr lang="en-US" sz="2400" i="1" dirty="0" smtClean="0"/>
              <a:t>It is X-link, affects only male infant involve the C.N.S, connective tissue and vasculature and usually fatal in infancy. </a:t>
            </a:r>
          </a:p>
          <a:p>
            <a:pPr eaLnBrk="1" hangingPunct="1">
              <a:buNone/>
            </a:pPr>
            <a:r>
              <a:rPr lang="en-US" sz="2400" i="1" dirty="0" smtClean="0"/>
              <a:t> </a:t>
            </a:r>
          </a:p>
          <a:p>
            <a:pPr eaLnBrk="1" hangingPunct="1">
              <a:buFont typeface="Wingdings" pitchFamily="2" charset="2"/>
              <a:buChar char="q"/>
            </a:pPr>
            <a:r>
              <a:rPr lang="en-US" sz="2400" i="1" dirty="0" smtClean="0"/>
              <a:t>This </a:t>
            </a:r>
            <a:r>
              <a:rPr lang="en-US" sz="2400" i="1" dirty="0" err="1" smtClean="0"/>
              <a:t>ATPase</a:t>
            </a:r>
            <a:r>
              <a:rPr lang="en-US" sz="2400" i="1" dirty="0" smtClean="0"/>
              <a:t> is thought to be responsible for directing the efflux of copper from cells.</a:t>
            </a:r>
          </a:p>
          <a:p>
            <a:pPr eaLnBrk="1" hangingPunct="1">
              <a:buFont typeface="Wingdings" pitchFamily="2" charset="2"/>
              <a:buChar char="q"/>
            </a:pPr>
            <a:endParaRPr lang="en-US" sz="2400" i="1" dirty="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52400" y="344276"/>
            <a:ext cx="8839200" cy="80945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z="4000" dirty="0">
                <a:latin typeface="+mn-lt"/>
                <a:cs typeface="+mn-cs"/>
              </a:rPr>
              <a:t> </a:t>
            </a:r>
            <a:r>
              <a:rPr lang="en-US" sz="2400" i="1" dirty="0" smtClean="0">
                <a:latin typeface="+mn-lt"/>
                <a:cs typeface="+mn-cs"/>
              </a:rPr>
              <a:t>When </a:t>
            </a:r>
            <a:r>
              <a:rPr lang="en-US" sz="2400" i="1" dirty="0">
                <a:latin typeface="+mn-lt"/>
                <a:cs typeface="+mn-cs"/>
              </a:rPr>
              <a:t>altered by mutation, copper is not </a:t>
            </a:r>
            <a:r>
              <a:rPr lang="en-US" sz="2400" i="1" dirty="0" smtClean="0">
                <a:latin typeface="+mn-lt"/>
                <a:cs typeface="+mn-cs"/>
              </a:rPr>
              <a:t>mobilized normally </a:t>
            </a:r>
            <a:r>
              <a:rPr lang="en-US" sz="2400" i="1" dirty="0">
                <a:latin typeface="+mn-lt"/>
                <a:cs typeface="+mn-cs"/>
              </a:rPr>
              <a:t>from the intestine, in which it accumulates, as it does in a variety of other cells and tissues, from which it cannot exit</a:t>
            </a:r>
            <a:r>
              <a:rPr lang="en-US" sz="2400" i="1" dirty="0" smtClean="0">
                <a:latin typeface="+mn-lt"/>
                <a:cs typeface="+mn-cs"/>
              </a:rPr>
              <a:t>.</a:t>
            </a:r>
          </a:p>
          <a:p>
            <a:pPr lvl="0"/>
            <a:endParaRPr lang="en-US" sz="2400" i="1" dirty="0" smtClean="0">
              <a:latin typeface="+mn-lt"/>
              <a:cs typeface="+mn-cs"/>
            </a:endParaRPr>
          </a:p>
          <a:p>
            <a:pPr lvl="0"/>
            <a:r>
              <a:rPr lang="en-US" sz="2400" i="1" dirty="0" smtClean="0">
                <a:latin typeface="+mn-lt"/>
                <a:cs typeface="+mn-cs"/>
              </a:rPr>
              <a:t> </a:t>
            </a:r>
            <a:r>
              <a:rPr lang="en-US" sz="2400" i="1" dirty="0">
                <a:latin typeface="+mn-lt"/>
                <a:cs typeface="+mn-cs"/>
              </a:rPr>
              <a:t>Despite the accumulation of copper, the activities of many copper-dependent enzymes are decreased, perhaps because of a defect of its incorporation into the Apo enzymes</a:t>
            </a:r>
            <a:r>
              <a:rPr lang="en-US" sz="2400" i="1" dirty="0" smtClean="0">
                <a:latin typeface="+mn-lt"/>
                <a:cs typeface="+mn-cs"/>
              </a:rPr>
              <a:t>.</a:t>
            </a:r>
          </a:p>
          <a:p>
            <a:pPr lvl="0"/>
            <a:endParaRPr lang="en-US" sz="2400" i="1" dirty="0" smtClean="0">
              <a:latin typeface="+mn-lt"/>
              <a:cs typeface="+mn-cs"/>
            </a:endParaRPr>
          </a:p>
          <a:p>
            <a:pPr lvl="0"/>
            <a:endParaRPr lang="en-US" sz="2400" i="1" dirty="0" smtClean="0"/>
          </a:p>
          <a:p>
            <a:pPr lvl="0"/>
            <a:r>
              <a:rPr lang="en-US" sz="2400" i="1" dirty="0" smtClean="0"/>
              <a:t>Normal liver expresses very little of the </a:t>
            </a:r>
            <a:r>
              <a:rPr lang="en-US" sz="2400" i="1" dirty="0" err="1" smtClean="0"/>
              <a:t>ATPase</a:t>
            </a:r>
            <a:r>
              <a:rPr lang="en-US" sz="2400" i="1" dirty="0" smtClean="0"/>
              <a:t>, which explains the absence of hepatic involvement in </a:t>
            </a:r>
            <a:r>
              <a:rPr lang="en-US" sz="2400" i="1" dirty="0" err="1" smtClean="0"/>
              <a:t>Menkes</a:t>
            </a:r>
            <a:r>
              <a:rPr lang="en-US" sz="2400" i="1" dirty="0" smtClean="0"/>
              <a:t> disease. </a:t>
            </a:r>
          </a:p>
          <a:p>
            <a:pPr lvl="0"/>
            <a:endParaRPr lang="en-US" sz="2400" i="1" dirty="0" smtClean="0"/>
          </a:p>
          <a:p>
            <a:pPr lvl="0"/>
            <a:endParaRPr lang="en-US" sz="2400" i="1" dirty="0" smtClean="0"/>
          </a:p>
          <a:p>
            <a:pPr lvl="0"/>
            <a:r>
              <a:rPr lang="en-US" sz="2400" i="1" dirty="0" smtClean="0"/>
              <a:t>This work led to the suggestion that liver might contain a different copper-binding </a:t>
            </a:r>
            <a:r>
              <a:rPr lang="en-US" sz="2400" i="1" dirty="0" err="1" smtClean="0"/>
              <a:t>ATPase</a:t>
            </a:r>
            <a:r>
              <a:rPr lang="en-US" sz="2400" i="1" dirty="0" smtClean="0"/>
              <a:t>, which could be involved in the causation of Wilson disease, as described below. </a:t>
            </a:r>
          </a:p>
          <a:p>
            <a:pPr lvl="0"/>
            <a:endParaRPr lang="en-US" sz="2400" i="1" dirty="0" smtClean="0">
              <a:latin typeface="+mn-lt"/>
              <a:cs typeface="+mn-cs"/>
            </a:endParaRPr>
          </a:p>
          <a:p>
            <a:pPr lvl="0"/>
            <a:endParaRPr lang="en-US" sz="2400" i="1" dirty="0" smtClean="0">
              <a:latin typeface="+mn-lt"/>
              <a:cs typeface="+mn-cs"/>
            </a:endParaRPr>
          </a:p>
          <a:p>
            <a:pPr lvl="0"/>
            <a:endParaRPr lang="en-US" sz="2400" i="1" dirty="0" smtClean="0">
              <a:latin typeface="+mn-lt"/>
              <a:cs typeface="+mn-cs"/>
            </a:endParaRPr>
          </a:p>
          <a:p>
            <a:pPr lvl="0"/>
            <a:endParaRPr lang="en-US" sz="2400" i="1" dirty="0" smtClean="0">
              <a:latin typeface="+mn-lt"/>
              <a:cs typeface="+mn-cs"/>
            </a:endParaRPr>
          </a:p>
          <a:p>
            <a:pPr lvl="0"/>
            <a:r>
              <a:rPr lang="en-US" sz="2400" i="1" dirty="0" smtClean="0">
                <a:latin typeface="+mn-lt"/>
                <a:cs typeface="+mn-cs"/>
              </a:rPr>
              <a:t> </a:t>
            </a:r>
            <a:endParaRPr lang="en-US" sz="2400" i="1" dirty="0">
              <a:latin typeface="+mn-lt"/>
              <a:cs typeface="+mn-cs"/>
            </a:endParaRPr>
          </a:p>
        </p:txBody>
      </p:sp>
    </p:spTree>
    <p:extLst>
      <p:ext uri="{BB962C8B-B14F-4D97-AF65-F5344CB8AC3E}">
        <p14:creationId xmlns:p14="http://schemas.microsoft.com/office/powerpoint/2010/main" xmlns="" val="2366555504"/>
      </p:ext>
    </p:extLst>
  </p:cSld>
  <p:clrMapOvr>
    <a:masterClrMapping/>
  </p:clrMapOvr>
  <p:transition>
    <p:wedge/>
    <p:sndAc>
      <p:stSnd>
        <p:snd r:embed="rId2" name="suction.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i="1" u="sng" dirty="0">
                <a:solidFill>
                  <a:srgbClr val="FF0000"/>
                </a:solidFill>
              </a:rPr>
              <a:t>Menkes disease</a:t>
            </a:r>
            <a:endParaRPr lang="ar-IQ" sz="3200" i="1" dirty="0"/>
          </a:p>
        </p:txBody>
      </p:sp>
      <p:pic>
        <p:nvPicPr>
          <p:cNvPr id="1026" name="Picture 2" descr="C:\Users\Dr Jamal\Desktop\menkes-jpg.jpg"/>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1188218"/>
            <a:ext cx="7924800" cy="52887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01999735"/>
      </p:ext>
    </p:extLst>
  </p:cSld>
  <p:clrMapOvr>
    <a:masterClrMapping/>
  </p:clrMapOvr>
  <p:transition>
    <p:wedge/>
    <p:sndAc>
      <p:stSnd>
        <p:snd r:embed="rId2" name="suction.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1"/>
            <a:ext cx="8153400" cy="762000"/>
          </a:xfrm>
        </p:spPr>
        <p:txBody>
          <a:bodyPr/>
          <a:lstStyle/>
          <a:p>
            <a:pPr eaLnBrk="1" hangingPunct="1">
              <a:defRPr/>
            </a:pPr>
            <a:r>
              <a:rPr lang="en-US" sz="3200" b="1" i="1" u="sng" dirty="0" smtClean="0">
                <a:solidFill>
                  <a:srgbClr val="FF0000"/>
                </a:solidFill>
              </a:rPr>
              <a:t>Wilson disease  </a:t>
            </a:r>
            <a:r>
              <a:rPr lang="en-US" sz="3200" b="1" u="sng" dirty="0" smtClean="0"/>
              <a:t/>
            </a:r>
            <a:br>
              <a:rPr lang="en-US" sz="3200" b="1" u="sng" dirty="0" smtClean="0"/>
            </a:br>
            <a:endParaRPr lang="en-US" sz="3200" b="1" u="sng" dirty="0"/>
          </a:p>
        </p:txBody>
      </p:sp>
      <p:sp>
        <p:nvSpPr>
          <p:cNvPr id="28675" name="Content Placeholder 2"/>
          <p:cNvSpPr>
            <a:spLocks noGrp="1"/>
          </p:cNvSpPr>
          <p:nvPr>
            <p:ph idx="1"/>
          </p:nvPr>
        </p:nvSpPr>
        <p:spPr>
          <a:xfrm>
            <a:off x="457200" y="762000"/>
            <a:ext cx="8534400" cy="5594350"/>
          </a:xfrm>
        </p:spPr>
        <p:txBody>
          <a:bodyPr/>
          <a:lstStyle/>
          <a:p>
            <a:pPr eaLnBrk="1" hangingPunct="1">
              <a:buFont typeface="Courier New" pitchFamily="49" charset="0"/>
              <a:buChar char="o"/>
            </a:pPr>
            <a:r>
              <a:rPr lang="en-US" sz="2400" i="1" dirty="0" smtClean="0"/>
              <a:t>Is also due to mutation in gene encoding a copper-binding  p-type ATPase. </a:t>
            </a:r>
          </a:p>
          <a:p>
            <a:pPr eaLnBrk="1" hangingPunct="1">
              <a:buFont typeface="Courier New" pitchFamily="49" charset="0"/>
              <a:buChar char="o"/>
            </a:pPr>
            <a:r>
              <a:rPr lang="en-US" sz="2400" i="1" dirty="0" smtClean="0"/>
              <a:t>Wilson disease is genetic disease in which  Cu fails to be excreted in the bile and accumulated in liver, brain, kidney and blood cells.</a:t>
            </a:r>
          </a:p>
          <a:p>
            <a:pPr eaLnBrk="1" hangingPunct="1">
              <a:buFont typeface="Courier New" pitchFamily="49" charset="0"/>
              <a:buChar char="o"/>
            </a:pPr>
            <a:endParaRPr lang="en-US" sz="2400" i="1" dirty="0" smtClean="0"/>
          </a:p>
          <a:p>
            <a:pPr eaLnBrk="1" hangingPunct="1"/>
            <a:r>
              <a:rPr lang="en-US" sz="2400" i="1" dirty="0" smtClean="0"/>
              <a:t>It can be regarded as an inability to maintain a near – zero copper balance resulting in copper toxicosis. </a:t>
            </a:r>
          </a:p>
          <a:p>
            <a:pPr eaLnBrk="1" hangingPunct="1">
              <a:buNone/>
            </a:pPr>
            <a:endParaRPr lang="en-US" sz="2400" i="1" dirty="0" smtClean="0"/>
          </a:p>
          <a:p>
            <a:pPr eaLnBrk="1" hangingPunct="1"/>
            <a:r>
              <a:rPr lang="en-US" sz="2400" i="1" dirty="0" smtClean="0"/>
              <a:t>The increase of Cu in liver cells appears to inhibit the coupling of Cu to </a:t>
            </a:r>
            <a:r>
              <a:rPr lang="en-US" sz="2400" i="1" dirty="0" err="1" smtClean="0"/>
              <a:t>Apoceruloplasmin</a:t>
            </a:r>
            <a:r>
              <a:rPr lang="en-US" sz="2400" i="1" dirty="0" smtClean="0"/>
              <a:t>  and lead to low level of cereuloplasmin in plasma. </a:t>
            </a:r>
          </a:p>
          <a:p>
            <a:pPr eaLnBrk="1" hangingPunct="1">
              <a:buFont typeface="Courier New" pitchFamily="49" charset="0"/>
              <a:buChar char="o"/>
            </a:pPr>
            <a:r>
              <a:rPr lang="en-US" sz="2400" i="1" dirty="0" smtClean="0"/>
              <a:t> </a:t>
            </a:r>
          </a:p>
          <a:p>
            <a:pPr eaLnBrk="1" hangingPunct="1">
              <a:buFont typeface="Courier New" pitchFamily="49" charset="0"/>
              <a:buChar char="o"/>
            </a:pPr>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r Jamal\Desktop\graph_symptomes_ENG.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6400" y="381000"/>
            <a:ext cx="8585200" cy="6172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45419622"/>
      </p:ext>
    </p:extLst>
  </p:cSld>
  <p:clrMapOvr>
    <a:masterClrMapping/>
  </p:clrMapOvr>
  <p:transition>
    <p:wedge/>
    <p:sndAc>
      <p:stSnd>
        <p:snd r:embed="rId2" name="suction.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2"/>
          </p:nvPr>
        </p:nvSpPr>
        <p:spPr>
          <a:xfrm>
            <a:off x="381000" y="228600"/>
            <a:ext cx="8763000" cy="5778500"/>
          </a:xfrm>
        </p:spPr>
        <p:txBody>
          <a:bodyPr/>
          <a:lstStyle/>
          <a:p>
            <a:pPr eaLnBrk="1" hangingPunct="1"/>
            <a:r>
              <a:rPr lang="en-US" sz="2800" i="1" dirty="0"/>
              <a:t>A frequent </a:t>
            </a:r>
            <a:r>
              <a:rPr lang="en-US" sz="2800" i="1" dirty="0">
                <a:solidFill>
                  <a:schemeClr val="accent3"/>
                </a:solidFill>
              </a:rPr>
              <a:t>clinical finding </a:t>
            </a:r>
            <a:r>
              <a:rPr lang="en-US" sz="2800" i="1" dirty="0"/>
              <a:t>is the</a:t>
            </a:r>
            <a:r>
              <a:rPr lang="en-US" sz="2800" i="1" dirty="0">
                <a:solidFill>
                  <a:srgbClr val="FF0000"/>
                </a:solidFill>
              </a:rPr>
              <a:t> Kayser-Fleischer ring</a:t>
            </a:r>
            <a:r>
              <a:rPr lang="en-US" sz="2800" i="1" dirty="0"/>
              <a:t> this is the a green or golden pigment ring </a:t>
            </a:r>
            <a:r>
              <a:rPr lang="en-US" sz="2800" i="1" dirty="0" smtClean="0"/>
              <a:t>around </a:t>
            </a:r>
            <a:r>
              <a:rPr lang="en-US" sz="2800" i="1" dirty="0"/>
              <a:t>the cornea due to </a:t>
            </a:r>
            <a:r>
              <a:rPr lang="en-US" sz="2800" i="1" dirty="0" smtClean="0"/>
              <a:t> deposition </a:t>
            </a:r>
            <a:r>
              <a:rPr lang="en-US" sz="2800" i="1" dirty="0"/>
              <a:t>of Cu </a:t>
            </a:r>
            <a:r>
              <a:rPr lang="en-US" sz="2800" i="1" dirty="0" smtClean="0"/>
              <a:t>in </a:t>
            </a:r>
            <a:r>
              <a:rPr lang="en-US" sz="2800" i="1" dirty="0"/>
              <a:t>descrements </a:t>
            </a:r>
            <a:r>
              <a:rPr lang="en-US" sz="2800" i="1" dirty="0" smtClean="0"/>
              <a:t>membrane</a:t>
            </a:r>
            <a:r>
              <a:rPr lang="en-US" sz="2800" i="1" dirty="0"/>
              <a:t>.</a:t>
            </a:r>
            <a:r>
              <a:rPr lang="en-US" sz="3200" dirty="0"/>
              <a:t> </a:t>
            </a:r>
          </a:p>
          <a:p>
            <a:pPr eaLnBrk="1" hangingPunct="1"/>
            <a:endParaRPr lang="en-US" sz="3200" dirty="0"/>
          </a:p>
          <a:p>
            <a:pPr eaLnBrk="1" hangingPunct="1"/>
            <a:endParaRPr lang="en-US" sz="3200" dirty="0"/>
          </a:p>
          <a:p>
            <a:pPr eaLnBrk="1" hangingPunct="1">
              <a:buFont typeface="Wingdings" pitchFamily="2" charset="2"/>
              <a:buChar char="q"/>
            </a:pPr>
            <a:endParaRPr lang="en-US" sz="3200" dirty="0"/>
          </a:p>
          <a:p>
            <a:endParaRPr lang="ar-IQ" sz="3200" dirty="0"/>
          </a:p>
        </p:txBody>
      </p:sp>
      <p:sp>
        <p:nvSpPr>
          <p:cNvPr id="31746" name="Content Placeholder 2"/>
          <p:cNvSpPr>
            <a:spLocks noGrp="1"/>
          </p:cNvSpPr>
          <p:nvPr>
            <p:ph sz="half" idx="1"/>
          </p:nvPr>
        </p:nvSpPr>
        <p:spPr>
          <a:xfrm>
            <a:off x="4419600" y="2514600"/>
            <a:ext cx="4495800" cy="3492500"/>
          </a:xfrm>
        </p:spPr>
        <p:txBody>
          <a:bodyPr/>
          <a:lstStyle/>
          <a:p>
            <a:pPr eaLnBrk="1" hangingPunct="1">
              <a:buNone/>
            </a:pPr>
            <a:r>
              <a:rPr lang="en-US" dirty="0" smtClean="0"/>
              <a:t>  </a:t>
            </a:r>
          </a:p>
        </p:txBody>
      </p:sp>
      <p:pic>
        <p:nvPicPr>
          <p:cNvPr id="3074" name="Picture 2" descr="C:\Users\Dr Jamal\Desktop\223_KFR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 y="1676400"/>
            <a:ext cx="8458200" cy="4724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wedge/>
    <p:sndAc>
      <p:stSnd>
        <p:snd r:embed="rId2" name="suction.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Grp="1" noChangeAspect="1" noChangeArrowheads="1"/>
          </p:cNvPicPr>
          <p:nvPr>
            <p:ph idx="4294967295"/>
          </p:nvPr>
        </p:nvPicPr>
        <p:blipFill>
          <a:blip r:embed="rId3" cstate="print"/>
          <a:srcRect/>
          <a:stretch>
            <a:fillRect/>
          </a:stretch>
        </p:blipFill>
        <p:spPr>
          <a:xfrm>
            <a:off x="533400" y="1524000"/>
            <a:ext cx="8382000" cy="5334000"/>
          </a:xfrm>
          <a:noFill/>
        </p:spPr>
      </p:pic>
      <p:sp>
        <p:nvSpPr>
          <p:cNvPr id="2" name="مربع نص 1"/>
          <p:cNvSpPr txBox="1"/>
          <p:nvPr/>
        </p:nvSpPr>
        <p:spPr>
          <a:xfrm>
            <a:off x="304800" y="228600"/>
            <a:ext cx="8229600" cy="954107"/>
          </a:xfrm>
          <a:prstGeom prst="rect">
            <a:avLst/>
          </a:prstGeom>
          <a:noFill/>
        </p:spPr>
        <p:txBody>
          <a:bodyPr wrap="square" rtlCol="1">
            <a:spAutoFit/>
          </a:bodyPr>
          <a:lstStyle/>
          <a:p>
            <a:r>
              <a:rPr lang="en-US" sz="2800" i="1" dirty="0"/>
              <a:t>The major </a:t>
            </a:r>
            <a:r>
              <a:rPr lang="en-US" sz="2800" i="1" dirty="0">
                <a:solidFill>
                  <a:schemeClr val="accent3"/>
                </a:solidFill>
              </a:rPr>
              <a:t>laboratory tests </a:t>
            </a:r>
            <a:r>
              <a:rPr lang="en-US" sz="2800" i="1" dirty="0"/>
              <a:t>of Cu metabolism are listed in </a:t>
            </a:r>
            <a:r>
              <a:rPr lang="en-US" sz="2800" i="1" dirty="0" smtClean="0"/>
              <a:t>this table</a:t>
            </a:r>
            <a:endParaRPr lang="ar-IQ" sz="2800" i="1" dirty="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4267200"/>
          </a:xfrm>
        </p:spPr>
        <p:txBody>
          <a:bodyPr/>
          <a:lstStyle/>
          <a:p>
            <a:pPr marL="55563" indent="401638" algn="just" rtl="0" eaLnBrk="1" hangingPunct="1">
              <a:spcBef>
                <a:spcPct val="0"/>
              </a:spcBef>
              <a:buFont typeface="Wingdings 2" pitchFamily="18" charset="2"/>
              <a:buNone/>
            </a:pPr>
            <a:r>
              <a:rPr lang="en-US" altLang="ar-IQ" sz="2400" i="1" dirty="0" smtClean="0">
                <a:solidFill>
                  <a:srgbClr val="FFFF00"/>
                </a:solidFill>
                <a:latin typeface="Times New Roman" pitchFamily="18" charset="0"/>
                <a:cs typeface="Times New Roman" pitchFamily="18" charset="0"/>
              </a:rPr>
              <a:t>Most elements form salts (soluble) as Na</a:t>
            </a:r>
            <a:r>
              <a:rPr lang="en-US" altLang="ar-IQ" sz="2400" i="1" baseline="30000" dirty="0" smtClean="0">
                <a:solidFill>
                  <a:srgbClr val="FFFF00"/>
                </a:solidFill>
                <a:latin typeface="Times New Roman" pitchFamily="18" charset="0"/>
                <a:cs typeface="Times New Roman" pitchFamily="18" charset="0"/>
              </a:rPr>
              <a:t>+</a:t>
            </a:r>
            <a:r>
              <a:rPr lang="en-US" altLang="ar-IQ" sz="2400" i="1" dirty="0" smtClean="0">
                <a:solidFill>
                  <a:srgbClr val="FFFF00"/>
                </a:solidFill>
                <a:latin typeface="Times New Roman" pitchFamily="18" charset="0"/>
                <a:cs typeface="Times New Roman" pitchFamily="18" charset="0"/>
              </a:rPr>
              <a:t>, K</a:t>
            </a:r>
            <a:r>
              <a:rPr lang="en-US" altLang="ar-IQ" sz="2400" i="1" baseline="30000" dirty="0" smtClean="0">
                <a:solidFill>
                  <a:srgbClr val="FFFF00"/>
                </a:solidFill>
                <a:latin typeface="Times New Roman" pitchFamily="18" charset="0"/>
                <a:cs typeface="Times New Roman" pitchFamily="18" charset="0"/>
              </a:rPr>
              <a:t>+</a:t>
            </a:r>
            <a:r>
              <a:rPr lang="en-US" altLang="ar-IQ" sz="2400" i="1" dirty="0" smtClean="0">
                <a:solidFill>
                  <a:srgbClr val="FFFF00"/>
                </a:solidFill>
                <a:latin typeface="Times New Roman" pitchFamily="18" charset="0"/>
                <a:cs typeface="Times New Roman" pitchFamily="18" charset="0"/>
              </a:rPr>
              <a:t>. and others are relatively in soluble, they are not readily absorbed and most are excreted in feces.</a:t>
            </a:r>
          </a:p>
          <a:p>
            <a:pPr marL="55563" indent="401638" algn="just" rtl="0" eaLnBrk="1" hangingPunct="1">
              <a:spcBef>
                <a:spcPct val="0"/>
              </a:spcBef>
              <a:buFont typeface="Wingdings 2" pitchFamily="18" charset="2"/>
              <a:buNone/>
            </a:pPr>
            <a:endParaRPr lang="en-US" altLang="ar-IQ" sz="2400" i="1" dirty="0" smtClean="0">
              <a:solidFill>
                <a:srgbClr val="FFFF00"/>
              </a:solidFill>
              <a:latin typeface="Times New Roman" pitchFamily="18" charset="0"/>
              <a:cs typeface="Times New Roman" pitchFamily="18" charset="0"/>
            </a:endParaRPr>
          </a:p>
          <a:p>
            <a:pPr marL="55563" indent="401638" algn="just" rtl="0" eaLnBrk="1" hangingPunct="1">
              <a:spcBef>
                <a:spcPct val="0"/>
              </a:spcBef>
              <a:buFont typeface="Wingdings 2" pitchFamily="18" charset="2"/>
              <a:buNone/>
            </a:pPr>
            <a:r>
              <a:rPr lang="en-US" altLang="ar-IQ" sz="2400" i="1" dirty="0" smtClean="0">
                <a:solidFill>
                  <a:srgbClr val="FFFF00"/>
                </a:solidFill>
                <a:latin typeface="Times New Roman" pitchFamily="18" charset="0"/>
                <a:cs typeface="Times New Roman" pitchFamily="18" charset="0"/>
              </a:rPr>
              <a:t> Minerals absorption, as well as its transport and storage required specific carrier “protein”.</a:t>
            </a:r>
          </a:p>
          <a:p>
            <a:pPr marL="55563" indent="401638" algn="just" rtl="0" eaLnBrk="1" hangingPunct="1">
              <a:spcBef>
                <a:spcPct val="0"/>
              </a:spcBef>
              <a:buFont typeface="Wingdings 2" pitchFamily="18" charset="2"/>
              <a:buNone/>
            </a:pPr>
            <a:endParaRPr lang="en-US" altLang="ar-IQ" sz="2400" i="1" dirty="0" smtClean="0">
              <a:solidFill>
                <a:srgbClr val="FFFF00"/>
              </a:solidFill>
              <a:latin typeface="Times New Roman" pitchFamily="18" charset="0"/>
              <a:cs typeface="Times New Roman" pitchFamily="18" charset="0"/>
            </a:endParaRPr>
          </a:p>
          <a:p>
            <a:pPr marL="55563" indent="401638" algn="just" rtl="0" eaLnBrk="1" hangingPunct="1">
              <a:spcBef>
                <a:spcPct val="0"/>
              </a:spcBef>
              <a:buFont typeface="Wingdings 2" pitchFamily="18" charset="2"/>
              <a:buNone/>
            </a:pPr>
            <a:r>
              <a:rPr lang="en-US" altLang="ar-IQ" sz="2400" i="1" dirty="0" smtClean="0">
                <a:solidFill>
                  <a:srgbClr val="FFFF00"/>
                </a:solidFill>
                <a:latin typeface="Times New Roman" pitchFamily="18" charset="0"/>
                <a:cs typeface="Times New Roman" pitchFamily="18" charset="0"/>
              </a:rPr>
              <a:t> The synthesis of these proteins serves mechanism for control minerals levels. </a:t>
            </a:r>
          </a:p>
          <a:p>
            <a:pPr marL="55563" indent="401638" algn="just" rtl="0" eaLnBrk="1" hangingPunct="1">
              <a:spcBef>
                <a:spcPct val="0"/>
              </a:spcBef>
              <a:buFont typeface="Wingdings 2" pitchFamily="18" charset="2"/>
              <a:buNone/>
            </a:pPr>
            <a:r>
              <a:rPr lang="en-US" altLang="ar-IQ" sz="2400" i="1" dirty="0" smtClean="0">
                <a:solidFill>
                  <a:srgbClr val="FFFF00"/>
                </a:solidFill>
                <a:latin typeface="Times New Roman" pitchFamily="18" charset="0"/>
                <a:cs typeface="Times New Roman" pitchFamily="18" charset="0"/>
              </a:rPr>
              <a:t> </a:t>
            </a:r>
          </a:p>
        </p:txBody>
      </p:sp>
      <p:sp>
        <p:nvSpPr>
          <p:cNvPr id="4" name="Rectangle 3"/>
          <p:cNvSpPr>
            <a:spLocks noChangeArrowheads="1"/>
          </p:cNvSpPr>
          <p:nvPr/>
        </p:nvSpPr>
        <p:spPr bwMode="auto">
          <a:xfrm>
            <a:off x="609600" y="304800"/>
            <a:ext cx="7696200" cy="584200"/>
          </a:xfrm>
          <a:prstGeom prst="rect">
            <a:avLst/>
          </a:prstGeom>
          <a:noFill/>
          <a:ln w="9525">
            <a:noFill/>
            <a:miter lim="800000"/>
            <a:headEnd/>
            <a:tailEnd/>
          </a:ln>
        </p:spPr>
        <p:txBody>
          <a:bodyPr>
            <a:spAutoFit/>
          </a:bodyPr>
          <a:lstStyle/>
          <a:p>
            <a:pPr eaLnBrk="1" hangingPunct="1">
              <a:defRPr/>
            </a:pPr>
            <a:r>
              <a:rPr lang="en-US" sz="3200" b="1" i="1" u="sng" dirty="0">
                <a:solidFill>
                  <a:schemeClr val="tx2"/>
                </a:solidFill>
                <a:effectLst>
                  <a:outerShdw blurRad="38100" dist="38100" dir="2700000" algn="tl">
                    <a:srgbClr val="C0C0C0"/>
                  </a:outerShdw>
                </a:effectLst>
                <a:latin typeface="Times New Roman" pitchFamily="18" charset="0"/>
                <a:cs typeface="Times New Roman" pitchFamily="18" charset="0"/>
              </a:rPr>
              <a:t>Absorption of minerals</a:t>
            </a:r>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par>
                          <p:cTn id="11" fill="hold" nodeType="afterGroup">
                            <p:stCondLst>
                              <p:cond delay="2900"/>
                            </p:stCondLst>
                            <p:childTnLst>
                              <p:par>
                                <p:cTn id="12" presetID="6" presetClass="entr" presetSubtype="32"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out)">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4294967295"/>
          </p:nvPr>
        </p:nvSpPr>
        <p:spPr>
          <a:xfrm>
            <a:off x="228600" y="228600"/>
            <a:ext cx="8458200" cy="4876800"/>
          </a:xfrm>
        </p:spPr>
        <p:txBody>
          <a:bodyPr/>
          <a:lstStyle/>
          <a:p>
            <a:pPr eaLnBrk="1" hangingPunct="1"/>
            <a:r>
              <a:rPr lang="en-US" sz="2400" i="1" dirty="0" smtClean="0"/>
              <a:t>If Wilson disease </a:t>
            </a:r>
            <a:r>
              <a:rPr lang="en-US" sz="2800" i="1" dirty="0" smtClean="0"/>
              <a:t>is suspected a liver biopsy should be performed .</a:t>
            </a:r>
          </a:p>
          <a:p>
            <a:pPr eaLnBrk="1" hangingPunct="1"/>
            <a:endParaRPr lang="en-US" sz="2800" i="1" dirty="0" smtClean="0"/>
          </a:p>
          <a:p>
            <a:pPr eaLnBrk="1" hangingPunct="1">
              <a:buNone/>
            </a:pPr>
            <a:endParaRPr lang="en-US" sz="2800" i="1" dirty="0" smtClean="0"/>
          </a:p>
          <a:p>
            <a:pPr eaLnBrk="1" hangingPunct="1"/>
            <a:r>
              <a:rPr lang="en-US" sz="2800" i="1" dirty="0" smtClean="0"/>
              <a:t>A value for liver Cu of over </a:t>
            </a:r>
            <a:r>
              <a:rPr lang="en-US" sz="2800" i="1" u="sng" dirty="0" smtClean="0">
                <a:solidFill>
                  <a:srgbClr val="FF0000"/>
                </a:solidFill>
              </a:rPr>
              <a:t>250</a:t>
            </a:r>
            <a:r>
              <a:rPr lang="en-US" sz="2800" i="1" dirty="0" smtClean="0">
                <a:solidFill>
                  <a:srgbClr val="FF0000"/>
                </a:solidFill>
              </a:rPr>
              <a:t> </a:t>
            </a:r>
            <a:r>
              <a:rPr lang="en-US" sz="2800" i="1" u="sng" dirty="0" smtClean="0">
                <a:solidFill>
                  <a:srgbClr val="FF0000"/>
                </a:solidFill>
              </a:rPr>
              <a:t>g per gram</a:t>
            </a:r>
            <a:r>
              <a:rPr lang="en-US" sz="2800" i="1" dirty="0" smtClean="0"/>
              <a:t> dry weight along with a plasma level of cereuloplsmin of under </a:t>
            </a:r>
          </a:p>
          <a:p>
            <a:pPr marL="68263" indent="0" eaLnBrk="1" hangingPunct="1">
              <a:buNone/>
            </a:pPr>
            <a:r>
              <a:rPr lang="en-US" sz="2800" i="1" dirty="0">
                <a:solidFill>
                  <a:srgbClr val="FF0000"/>
                </a:solidFill>
              </a:rPr>
              <a:t> </a:t>
            </a:r>
            <a:r>
              <a:rPr lang="en-US" sz="2800" i="1" dirty="0" smtClean="0">
                <a:solidFill>
                  <a:srgbClr val="FF0000"/>
                </a:solidFill>
              </a:rPr>
              <a:t>   </a:t>
            </a:r>
            <a:r>
              <a:rPr lang="en-US" sz="2800" i="1" u="sng" dirty="0" smtClean="0">
                <a:solidFill>
                  <a:srgbClr val="FF0000"/>
                </a:solidFill>
              </a:rPr>
              <a:t>20 mg /dl </a:t>
            </a:r>
            <a:r>
              <a:rPr lang="en-US" sz="2800" i="1" dirty="0" smtClean="0"/>
              <a:t>is diagnostic. </a:t>
            </a:r>
          </a:p>
          <a:p>
            <a:pPr eaLnBrk="1" hangingPunct="1"/>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14400" y="228601"/>
            <a:ext cx="7772400" cy="914400"/>
          </a:xfrm>
        </p:spPr>
        <p:txBody>
          <a:bodyPr/>
          <a:lstStyle/>
          <a:p>
            <a:pPr eaLnBrk="1" fontAlgn="auto" hangingPunct="1">
              <a:spcAft>
                <a:spcPts val="0"/>
              </a:spcAft>
              <a:defRPr/>
            </a:pPr>
            <a:r>
              <a:rPr lang="en-US" sz="4400" dirty="0" smtClean="0">
                <a:solidFill>
                  <a:schemeClr val="tx2">
                    <a:satMod val="200000"/>
                  </a:schemeClr>
                </a:solidFill>
              </a:rPr>
              <a:t>          </a:t>
            </a:r>
            <a:r>
              <a:rPr lang="en-US" sz="4400" b="1" i="1" u="sng" dirty="0" smtClean="0">
                <a:solidFill>
                  <a:schemeClr val="accent2"/>
                </a:solidFill>
              </a:rPr>
              <a:t>ZINC</a:t>
            </a:r>
          </a:p>
        </p:txBody>
      </p:sp>
      <p:sp>
        <p:nvSpPr>
          <p:cNvPr id="37891" name="Content Placeholder 2"/>
          <p:cNvSpPr>
            <a:spLocks noGrp="1"/>
          </p:cNvSpPr>
          <p:nvPr>
            <p:ph idx="1"/>
          </p:nvPr>
        </p:nvSpPr>
        <p:spPr>
          <a:xfrm>
            <a:off x="457200" y="1066800"/>
            <a:ext cx="8229600" cy="5105400"/>
          </a:xfrm>
        </p:spPr>
        <p:txBody>
          <a:bodyPr/>
          <a:lstStyle/>
          <a:p>
            <a:pPr indent="-6350" eaLnBrk="1" hangingPunct="1">
              <a:buFont typeface="Wingdings" pitchFamily="2" charset="2"/>
              <a:buNone/>
            </a:pPr>
            <a:r>
              <a:rPr lang="en-US" sz="2400" i="1" dirty="0" smtClean="0"/>
              <a:t>Zinc is found in biological system only in the +2 valence state so that biological oxidation reduction function is not possible with zinc.</a:t>
            </a:r>
          </a:p>
          <a:p>
            <a:pPr indent="-6350" eaLnBrk="1" hangingPunct="1">
              <a:buNone/>
            </a:pPr>
            <a:r>
              <a:rPr lang="en-US" sz="2800" b="1" i="1" u="sng" dirty="0" smtClean="0">
                <a:solidFill>
                  <a:schemeClr val="accent2"/>
                </a:solidFill>
              </a:rPr>
              <a:t>The metabolic  function of zinc are based on its</a:t>
            </a:r>
            <a:r>
              <a:rPr lang="en-US" sz="2800" b="1" i="1" dirty="0" smtClean="0"/>
              <a:t> </a:t>
            </a:r>
          </a:p>
          <a:p>
            <a:pPr indent="-6350" eaLnBrk="1" hangingPunct="1">
              <a:buNone/>
            </a:pPr>
            <a:r>
              <a:rPr lang="en-US" sz="2400" i="1" dirty="0" smtClean="0"/>
              <a:t> 1- Presence as integral component of many metalloenzyme the most important include:</a:t>
            </a:r>
          </a:p>
          <a:p>
            <a:pPr marL="68263" indent="0" eaLnBrk="1" hangingPunct="1">
              <a:buNone/>
            </a:pPr>
            <a:endParaRPr lang="en-US" sz="2400" i="1" dirty="0" smtClean="0"/>
          </a:p>
          <a:p>
            <a:pPr marL="68263" indent="0" eaLnBrk="1" hangingPunct="1">
              <a:buNone/>
            </a:pPr>
            <a:r>
              <a:rPr lang="en-US" sz="2400" i="1" dirty="0" smtClean="0"/>
              <a:t>     Carbonic </a:t>
            </a:r>
            <a:r>
              <a:rPr lang="en-US" sz="2400" i="1" dirty="0" err="1" smtClean="0"/>
              <a:t>anhydrase</a:t>
            </a:r>
            <a:r>
              <a:rPr lang="en-US" sz="2400" i="1" dirty="0" smtClean="0"/>
              <a:t>, alkaline phosphatase, DNA and RNA polymerase, </a:t>
            </a:r>
            <a:r>
              <a:rPr lang="en-US" sz="2400" i="1" dirty="0" err="1" smtClean="0"/>
              <a:t>Thymidine</a:t>
            </a:r>
            <a:r>
              <a:rPr lang="en-US" sz="2400" i="1" dirty="0" smtClean="0"/>
              <a:t> kinase, </a:t>
            </a:r>
            <a:r>
              <a:rPr lang="en-US" sz="2400" i="1" dirty="0" err="1" smtClean="0"/>
              <a:t>Carboxy</a:t>
            </a:r>
            <a:r>
              <a:rPr lang="en-US" sz="2400" i="1" dirty="0" smtClean="0"/>
              <a:t> peptidase and alcohol dehydrogenase.</a:t>
            </a:r>
          </a:p>
          <a:p>
            <a:pPr indent="-6350" eaLnBrk="1" hangingPunct="1">
              <a:buNone/>
            </a:pPr>
            <a:endParaRPr lang="en-US" sz="2400" i="1" dirty="0" smtClean="0"/>
          </a:p>
          <a:p>
            <a:pPr indent="-6350" eaLnBrk="1" hangingPunct="1">
              <a:buNone/>
            </a:pPr>
            <a:endParaRPr lang="en-US" sz="2400" i="1"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4294967295"/>
          </p:nvPr>
        </p:nvSpPr>
        <p:spPr>
          <a:xfrm>
            <a:off x="152400" y="228600"/>
            <a:ext cx="8686800" cy="5486400"/>
          </a:xfrm>
        </p:spPr>
        <p:txBody>
          <a:bodyPr/>
          <a:lstStyle/>
          <a:p>
            <a:pPr marL="1147763" indent="-742950" eaLnBrk="1" hangingPunct="1">
              <a:buNone/>
            </a:pPr>
            <a:r>
              <a:rPr lang="en-US" sz="2400" i="1" dirty="0" smtClean="0"/>
              <a:t>2. The zinc atom are an integral firmly bound and are often involved in the active site. </a:t>
            </a:r>
          </a:p>
          <a:p>
            <a:pPr marL="1147763" indent="-742950" eaLnBrk="1" hangingPunct="1">
              <a:buAutoNum type="arabicPeriod" startAt="2"/>
            </a:pPr>
            <a:endParaRPr lang="en-US" sz="2400" i="1" dirty="0"/>
          </a:p>
          <a:p>
            <a:pPr marL="404813" indent="0" eaLnBrk="1" hangingPunct="1">
              <a:buNone/>
            </a:pPr>
            <a:r>
              <a:rPr lang="en-US" sz="2400" i="1" dirty="0" smtClean="0"/>
              <a:t>3.They also contribute the conformation and structural stability of many metallo enzyme.</a:t>
            </a:r>
          </a:p>
          <a:p>
            <a:pPr marL="404813" indent="0" eaLnBrk="1" hangingPunct="1">
              <a:buNone/>
            </a:pPr>
            <a:endParaRPr lang="en-US" sz="2400" i="1" dirty="0" smtClean="0"/>
          </a:p>
          <a:p>
            <a:pPr marL="582613" indent="-514350" eaLnBrk="1" hangingPunct="1">
              <a:buNone/>
            </a:pPr>
            <a:r>
              <a:rPr lang="en-US" sz="2400" i="1" dirty="0" smtClean="0"/>
              <a:t>     4. Zinc play major role in protein synthesis and has important function in gene expression .</a:t>
            </a:r>
          </a:p>
          <a:p>
            <a:pPr marL="582613" indent="-514350" eaLnBrk="1" hangingPunct="1">
              <a:buNone/>
            </a:pPr>
            <a:endParaRPr lang="en-US" sz="2400" i="1" dirty="0" smtClean="0"/>
          </a:p>
          <a:p>
            <a:pPr marL="582613" indent="-514350" eaLnBrk="1" hangingPunct="1">
              <a:buNone/>
            </a:pPr>
            <a:r>
              <a:rPr lang="en-US" sz="2400" i="1" dirty="0" smtClean="0"/>
              <a:t>      5. Zn has been shown to be an important element in wound healing by affecting the biosynthesis and integrity of connective tissue.</a:t>
            </a:r>
          </a:p>
          <a:p>
            <a:pPr marL="404813" indent="0" eaLnBrk="1" hangingPunct="1">
              <a:buNone/>
            </a:pPr>
            <a:endParaRPr lang="en-US" sz="2400" i="1" dirty="0" smtClean="0"/>
          </a:p>
          <a:p>
            <a:pPr indent="-6350" eaLnBrk="1" hangingPunct="1">
              <a:buFont typeface="Wingdings" pitchFamily="2" charset="2"/>
              <a:buChar char="v"/>
            </a:pPr>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98563"/>
          </a:xfrm>
        </p:spPr>
        <p:txBody>
          <a:bodyPr/>
          <a:lstStyle/>
          <a:p>
            <a:pPr eaLnBrk="1" fontAlgn="auto" hangingPunct="1">
              <a:spcAft>
                <a:spcPts val="0"/>
              </a:spcAft>
              <a:defRPr/>
            </a:pPr>
            <a:r>
              <a:rPr lang="en-US" sz="3200" b="1" i="1" u="sng" dirty="0" smtClean="0">
                <a:solidFill>
                  <a:schemeClr val="accent2"/>
                </a:solidFill>
              </a:rPr>
              <a:t>Metabolism:</a:t>
            </a:r>
            <a:r>
              <a:rPr lang="en-US" b="1" u="sng" dirty="0" smtClean="0">
                <a:solidFill>
                  <a:schemeClr val="accent2"/>
                </a:solidFill>
              </a:rPr>
              <a:t> </a:t>
            </a:r>
            <a:r>
              <a:rPr lang="en-US" dirty="0" smtClean="0">
                <a:solidFill>
                  <a:schemeClr val="accent2"/>
                </a:solidFill>
              </a:rPr>
              <a:t/>
            </a:r>
            <a:br>
              <a:rPr lang="en-US" dirty="0" smtClean="0">
                <a:solidFill>
                  <a:schemeClr val="accent2"/>
                </a:solidFill>
              </a:rPr>
            </a:br>
            <a:endParaRPr lang="en-US" dirty="0">
              <a:solidFill>
                <a:schemeClr val="accent2"/>
              </a:solidFill>
            </a:endParaRPr>
          </a:p>
        </p:txBody>
      </p:sp>
      <p:sp>
        <p:nvSpPr>
          <p:cNvPr id="41987" name="Content Placeholder 2"/>
          <p:cNvSpPr>
            <a:spLocks noGrp="1"/>
          </p:cNvSpPr>
          <p:nvPr>
            <p:ph idx="1"/>
          </p:nvPr>
        </p:nvSpPr>
        <p:spPr>
          <a:xfrm>
            <a:off x="381000" y="914400"/>
            <a:ext cx="8534400" cy="5410200"/>
          </a:xfrm>
        </p:spPr>
        <p:txBody>
          <a:bodyPr/>
          <a:lstStyle/>
          <a:p>
            <a:pPr indent="-6350" eaLnBrk="1" hangingPunct="1">
              <a:buFont typeface="Wingdings" pitchFamily="2" charset="2"/>
              <a:buChar char="v"/>
            </a:pPr>
            <a:r>
              <a:rPr lang="en-US" sz="2400" i="1" dirty="0" smtClean="0"/>
              <a:t>   Zinc </a:t>
            </a:r>
            <a:r>
              <a:rPr lang="en-US" sz="2400" i="1" dirty="0"/>
              <a:t>is second to iron as the most abundant trace element in the body it </a:t>
            </a:r>
            <a:r>
              <a:rPr lang="en-US" sz="2400" i="1" dirty="0" smtClean="0"/>
              <a:t>about (</a:t>
            </a:r>
            <a:r>
              <a:rPr lang="en-US" sz="2400" i="1" dirty="0"/>
              <a:t>1.4 – 2.3 g) present in 70 kg </a:t>
            </a:r>
            <a:r>
              <a:rPr lang="en-US" sz="2400" i="1" dirty="0" smtClean="0"/>
              <a:t>adult.</a:t>
            </a:r>
            <a:endParaRPr lang="en-US" sz="2400" i="1" dirty="0"/>
          </a:p>
          <a:p>
            <a:pPr indent="-6350" eaLnBrk="1" hangingPunct="1">
              <a:buFont typeface="Wingdings" pitchFamily="2" charset="2"/>
              <a:buNone/>
            </a:pPr>
            <a:r>
              <a:rPr lang="en-US" sz="2400" i="1" dirty="0"/>
              <a:t> ( prostate, liver, semen, kidney, bone and muscle) are rich in zinc</a:t>
            </a:r>
            <a:r>
              <a:rPr lang="en-US" sz="2400" i="1" dirty="0" smtClean="0"/>
              <a:t>.</a:t>
            </a:r>
          </a:p>
          <a:p>
            <a:pPr indent="-6350" eaLnBrk="1" hangingPunct="1">
              <a:buFont typeface="Wingdings" pitchFamily="2" charset="2"/>
              <a:buChar char="v"/>
            </a:pPr>
            <a:endParaRPr lang="en-US" sz="2400" i="1" dirty="0" smtClean="0"/>
          </a:p>
          <a:p>
            <a:pPr indent="-6350" eaLnBrk="1" hangingPunct="1">
              <a:buFont typeface="Wingdings" pitchFamily="2" charset="2"/>
              <a:buChar char="v"/>
            </a:pPr>
            <a:endParaRPr lang="en-US" sz="2400" i="1" dirty="0" smtClean="0"/>
          </a:p>
          <a:p>
            <a:pPr indent="-6350" eaLnBrk="1" hangingPunct="1">
              <a:buFont typeface="Wingdings" pitchFamily="2" charset="2"/>
              <a:buChar char="v"/>
            </a:pPr>
            <a:r>
              <a:rPr lang="en-US" sz="2400" i="1" dirty="0" smtClean="0"/>
              <a:t>The zinc content of erythrocyte is about 10 time that of plasma, best of their rich content of carbonic </a:t>
            </a:r>
            <a:r>
              <a:rPr lang="en-US" sz="2400" i="1" dirty="0" err="1" smtClean="0"/>
              <a:t>anhydrase</a:t>
            </a:r>
            <a:r>
              <a:rPr lang="en-US" sz="2400" i="1" dirty="0" smtClean="0"/>
              <a:t> and other zinc containing enzyme.</a:t>
            </a:r>
          </a:p>
          <a:p>
            <a:pPr indent="-6350" eaLnBrk="1" hangingPunct="1">
              <a:buFont typeface="Wingdings" pitchFamily="2" charset="2"/>
              <a:buChar char="v"/>
            </a:pPr>
            <a:endParaRPr lang="en-US" sz="2400" i="1" dirty="0" smtClean="0"/>
          </a:p>
          <a:p>
            <a:pPr indent="-6350" eaLnBrk="1" hangingPunct="1"/>
            <a:endParaRPr lang="en-US" sz="2400" i="1" dirty="0" smtClean="0"/>
          </a:p>
          <a:p>
            <a:pPr indent="-6350" eaLnBrk="1" hangingPunct="1">
              <a:buFont typeface="Wingdings" pitchFamily="2" charset="2"/>
              <a:buChar char="v"/>
            </a:pPr>
            <a:r>
              <a:rPr lang="en-US" sz="2400" i="1" dirty="0" smtClean="0"/>
              <a:t>proximally 20 – 30 % of ingested dietary zinc absorbed if available. </a:t>
            </a:r>
          </a:p>
          <a:p>
            <a:pPr indent="-6350" eaLnBrk="1" hangingPunct="1">
              <a:buFont typeface="Wingdings" pitchFamily="2" charset="2"/>
              <a:buNone/>
            </a:pPr>
            <a:endParaRPr lang="en-US" sz="2400" i="1" dirty="0" smtClean="0"/>
          </a:p>
          <a:p>
            <a:pPr indent="-6350" eaLnBrk="1" hangingPunct="1">
              <a:buFont typeface="Wingdings" pitchFamily="2" charset="2"/>
              <a:buNone/>
            </a:pPr>
            <a:endParaRPr lang="en-US" sz="2400" i="1" dirty="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228600"/>
            <a:ext cx="8763000" cy="5867400"/>
          </a:xfrm>
        </p:spPr>
        <p:txBody>
          <a:bodyPr/>
          <a:lstStyle/>
          <a:p>
            <a:r>
              <a:rPr lang="en-US" sz="2400" i="1" dirty="0" smtClean="0"/>
              <a:t>The availability of dietary  zinc is decrease by high amount of Ca, Phosphate,  iron and Cu. </a:t>
            </a:r>
          </a:p>
          <a:p>
            <a:pPr marL="68263" indent="0">
              <a:buNone/>
            </a:pPr>
            <a:endParaRPr lang="en-US" sz="2400" i="1" dirty="0" smtClean="0"/>
          </a:p>
          <a:p>
            <a:r>
              <a:rPr lang="en-US" sz="2400" i="1" dirty="0" smtClean="0"/>
              <a:t>The compound that have positive effect on zinc absorption  include EDTA, lysine, glycine and histidine. </a:t>
            </a:r>
          </a:p>
          <a:p>
            <a:pPr marL="411480" eaLnBrk="1" fontAlgn="auto" hangingPunct="1">
              <a:spcAft>
                <a:spcPts val="0"/>
              </a:spcAft>
              <a:buFont typeface="Wingdings" pitchFamily="2" charset="2"/>
              <a:buChar char="v"/>
              <a:defRPr/>
            </a:pPr>
            <a:endParaRPr lang="en-US" sz="2400" i="1" dirty="0" smtClean="0"/>
          </a:p>
          <a:p>
            <a:pPr marL="411480" eaLnBrk="1" fontAlgn="auto" hangingPunct="1">
              <a:spcAft>
                <a:spcPts val="0"/>
              </a:spcAft>
              <a:buFont typeface="Wingdings" pitchFamily="2" charset="2"/>
              <a:buChar char="v"/>
              <a:defRPr/>
            </a:pPr>
            <a:r>
              <a:rPr lang="en-US" sz="2400" i="1" dirty="0" smtClean="0"/>
              <a:t> Diet rich in protein stimulate zinc absorption whereas diet low in protein has the opposite effect. </a:t>
            </a:r>
          </a:p>
          <a:p>
            <a:pPr marL="411480" eaLnBrk="1" fontAlgn="auto" hangingPunct="1">
              <a:spcAft>
                <a:spcPts val="0"/>
              </a:spcAft>
              <a:buFont typeface="Wingdings" pitchFamily="2" charset="2"/>
              <a:buChar char="v"/>
              <a:defRPr/>
            </a:pPr>
            <a:endParaRPr lang="en-US" sz="2400" i="1" dirty="0" smtClean="0"/>
          </a:p>
          <a:p>
            <a:pPr marL="411480" eaLnBrk="1" fontAlgn="auto" hangingPunct="1">
              <a:spcAft>
                <a:spcPts val="0"/>
              </a:spcAft>
              <a:buFont typeface="Wingdings" pitchFamily="2" charset="2"/>
              <a:buChar char="v"/>
              <a:defRPr/>
            </a:pPr>
            <a:r>
              <a:rPr lang="en-US" sz="2400" i="1" dirty="0" smtClean="0"/>
              <a:t>The RDA for zinc is( 15 mg/day) for adult male, zinc is transport in plasma mostly by:</a:t>
            </a:r>
          </a:p>
          <a:p>
            <a:pPr marL="811530" indent="-742950" eaLnBrk="1" fontAlgn="auto" hangingPunct="1">
              <a:spcAft>
                <a:spcPts val="0"/>
              </a:spcAft>
              <a:buNone/>
              <a:defRPr/>
            </a:pPr>
            <a:r>
              <a:rPr lang="en-US" sz="2400" i="1" dirty="0" smtClean="0"/>
              <a:t>a. Albumin </a:t>
            </a:r>
            <a:r>
              <a:rPr lang="en-US" sz="2400" i="1" dirty="0" smtClean="0">
                <a:solidFill>
                  <a:schemeClr val="accent2"/>
                </a:solidFill>
              </a:rPr>
              <a:t>60 – 70 %.</a:t>
            </a:r>
            <a:r>
              <a:rPr lang="en-US" sz="2400" i="1" dirty="0" smtClean="0"/>
              <a:t> </a:t>
            </a:r>
          </a:p>
          <a:p>
            <a:pPr marL="811530" indent="-742950" eaLnBrk="1" fontAlgn="auto" hangingPunct="1">
              <a:spcAft>
                <a:spcPts val="0"/>
              </a:spcAft>
              <a:buNone/>
              <a:defRPr/>
            </a:pPr>
            <a:r>
              <a:rPr lang="en-US" sz="2400" i="1" dirty="0" smtClean="0"/>
              <a:t>b. Alpha 2 microgloibin </a:t>
            </a:r>
            <a:r>
              <a:rPr lang="en-US" sz="2400" i="1" dirty="0" smtClean="0">
                <a:solidFill>
                  <a:schemeClr val="accent2"/>
                </a:solidFill>
              </a:rPr>
              <a:t>30 -40 %.</a:t>
            </a:r>
          </a:p>
          <a:p>
            <a:pPr marL="811530" indent="-742950" eaLnBrk="1" fontAlgn="auto" hangingPunct="1">
              <a:spcAft>
                <a:spcPts val="0"/>
              </a:spcAft>
              <a:buNone/>
              <a:defRPr/>
            </a:pPr>
            <a:r>
              <a:rPr lang="en-US" sz="2400" i="1" dirty="0" smtClean="0"/>
              <a:t>c. Small amount with transferrin and amino acid.</a:t>
            </a:r>
          </a:p>
          <a:p>
            <a:endParaRPr lang="en-US" sz="2400" i="1" dirty="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28600"/>
            <a:ext cx="6172200" cy="685800"/>
          </a:xfrm>
        </p:spPr>
        <p:txBody>
          <a:bodyPr/>
          <a:lstStyle/>
          <a:p>
            <a:pPr eaLnBrk="1" fontAlgn="auto" hangingPunct="1">
              <a:spcAft>
                <a:spcPts val="0"/>
              </a:spcAft>
              <a:defRPr/>
            </a:pPr>
            <a:r>
              <a:rPr lang="en-US" sz="3200" b="1" i="1" u="sng" dirty="0" smtClean="0">
                <a:solidFill>
                  <a:schemeClr val="accent2"/>
                </a:solidFill>
              </a:rPr>
              <a:t>Clinical significance</a:t>
            </a:r>
          </a:p>
        </p:txBody>
      </p:sp>
      <p:sp>
        <p:nvSpPr>
          <p:cNvPr id="45059" name="Content Placeholder 2"/>
          <p:cNvSpPr>
            <a:spLocks noGrp="1"/>
          </p:cNvSpPr>
          <p:nvPr>
            <p:ph idx="1"/>
          </p:nvPr>
        </p:nvSpPr>
        <p:spPr>
          <a:xfrm>
            <a:off x="457200" y="838200"/>
            <a:ext cx="8534400" cy="5791200"/>
          </a:xfrm>
        </p:spPr>
        <p:txBody>
          <a:bodyPr/>
          <a:lstStyle/>
          <a:p>
            <a:pPr eaLnBrk="1" hangingPunct="1"/>
            <a:r>
              <a:rPr lang="en-US" sz="2800" b="1" i="1" dirty="0" smtClean="0">
                <a:solidFill>
                  <a:schemeClr val="accent2"/>
                </a:solidFill>
              </a:rPr>
              <a:t>In mild zinc deficiency</a:t>
            </a:r>
          </a:p>
          <a:p>
            <a:pPr eaLnBrk="1" hangingPunct="1">
              <a:buNone/>
            </a:pPr>
            <a:r>
              <a:rPr lang="en-US" sz="2800" b="1" dirty="0" smtClean="0">
                <a:solidFill>
                  <a:schemeClr val="accent2"/>
                </a:solidFill>
              </a:rPr>
              <a:t> </a:t>
            </a:r>
            <a:r>
              <a:rPr lang="en-US" sz="2400" i="1" dirty="0" smtClean="0"/>
              <a:t>Oligospermia, weight loss and hyperammonemia. </a:t>
            </a:r>
          </a:p>
          <a:p>
            <a:pPr eaLnBrk="1" hangingPunct="1"/>
            <a:r>
              <a:rPr lang="en-US" sz="2800" b="1" i="1" dirty="0" smtClean="0">
                <a:solidFill>
                  <a:schemeClr val="accent2"/>
                </a:solidFill>
              </a:rPr>
              <a:t>In moderate zinc deficiency</a:t>
            </a:r>
          </a:p>
          <a:p>
            <a:pPr eaLnBrk="1" hangingPunct="1">
              <a:buNone/>
            </a:pPr>
            <a:r>
              <a:rPr lang="en-US" sz="2800" i="1" dirty="0" smtClean="0"/>
              <a:t> </a:t>
            </a:r>
            <a:r>
              <a:rPr lang="en-US" sz="2400" i="1" dirty="0" smtClean="0"/>
              <a:t>Growth retardation in children and adolescent, hypogonadism in males, mild dermatitis , poor appetite and delayed wound healing.</a:t>
            </a:r>
          </a:p>
          <a:p>
            <a:pPr eaLnBrk="1" hangingPunct="1"/>
            <a:r>
              <a:rPr lang="en-US" sz="2800" b="1" i="1" dirty="0" smtClean="0">
                <a:solidFill>
                  <a:schemeClr val="accent2"/>
                </a:solidFill>
              </a:rPr>
              <a:t>In severe case of zinc deficiency</a:t>
            </a:r>
            <a:endParaRPr lang="en-US" sz="2400" b="1" i="1" dirty="0" smtClean="0">
              <a:solidFill>
                <a:schemeClr val="accent2"/>
              </a:solidFill>
            </a:endParaRPr>
          </a:p>
          <a:p>
            <a:pPr eaLnBrk="1" hangingPunct="1">
              <a:buNone/>
            </a:pPr>
            <a:r>
              <a:rPr lang="en-US" sz="2400" i="1" dirty="0" smtClean="0"/>
              <a:t> Dermatitis, weight loss , diarrhea , neuropsychiatric disorders , recurrent infection, and ultimately death if not treated .</a:t>
            </a:r>
          </a:p>
          <a:p>
            <a:pPr eaLnBrk="1" hangingPunct="1"/>
            <a:r>
              <a:rPr lang="en-US" sz="2400" i="1" dirty="0" smtClean="0"/>
              <a:t>Beside nutritional factor many disease and medical treatment may produce </a:t>
            </a:r>
            <a:r>
              <a:rPr lang="en-US" sz="2400" b="1" i="1" dirty="0" smtClean="0">
                <a:solidFill>
                  <a:schemeClr val="accent2"/>
                </a:solidFill>
              </a:rPr>
              <a:t>conditional zinc deficiency </a:t>
            </a:r>
            <a:r>
              <a:rPr lang="en-US" sz="2400" i="1" dirty="0" smtClean="0"/>
              <a:t>for example in hepatic cirrhosis, GIT disorders and in patient with Crohn disease, burn, renal disease.</a:t>
            </a:r>
          </a:p>
          <a:p>
            <a:pPr eaLnBrk="1" hangingPunct="1">
              <a:buNone/>
            </a:pPr>
            <a:r>
              <a:rPr lang="en-US" sz="2400" i="1" dirty="0" smtClean="0"/>
              <a:t> </a:t>
            </a:r>
          </a:p>
          <a:p>
            <a:pPr eaLnBrk="1" hangingPunct="1"/>
            <a:endParaRPr lang="en-US" sz="3600" dirty="0" smtClean="0"/>
          </a:p>
        </p:txBody>
      </p:sp>
    </p:spTree>
  </p:cSld>
  <p:clrMapOvr>
    <a:masterClrMapping/>
  </p:clrMapOvr>
  <p:transition>
    <p:wedge/>
    <p:sndAc>
      <p:stSnd>
        <p:snd r:embed="rId3" name="suction.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4294967295"/>
          </p:nvPr>
        </p:nvSpPr>
        <p:spPr>
          <a:xfrm>
            <a:off x="228600" y="228600"/>
            <a:ext cx="8153400" cy="6629400"/>
          </a:xfrm>
        </p:spPr>
        <p:txBody>
          <a:bodyPr/>
          <a:lstStyle/>
          <a:p>
            <a:pPr eaLnBrk="1" hangingPunct="1"/>
            <a:r>
              <a:rPr lang="en-US" sz="2800" i="1" dirty="0" smtClean="0"/>
              <a:t>Other cause </a:t>
            </a:r>
            <a:r>
              <a:rPr lang="en-US" sz="2800" b="1" i="1" dirty="0" smtClean="0">
                <a:solidFill>
                  <a:schemeClr val="accent2"/>
                </a:solidFill>
              </a:rPr>
              <a:t>of iatrogenic  zinc deficiency</a:t>
            </a:r>
            <a:r>
              <a:rPr lang="en-US" sz="2400" b="1" i="1" dirty="0" smtClean="0">
                <a:solidFill>
                  <a:schemeClr val="accent2"/>
                </a:solidFill>
              </a:rPr>
              <a:t>:</a:t>
            </a:r>
            <a:r>
              <a:rPr lang="en-US" sz="2400" i="1" dirty="0" smtClean="0">
                <a:solidFill>
                  <a:schemeClr val="accent2"/>
                </a:solidFill>
              </a:rPr>
              <a:t>      </a:t>
            </a:r>
          </a:p>
          <a:p>
            <a:pPr marL="68263" indent="0" eaLnBrk="1" hangingPunct="1">
              <a:buNone/>
            </a:pPr>
            <a:r>
              <a:rPr lang="en-US" sz="2400" i="1" dirty="0" smtClean="0">
                <a:solidFill>
                  <a:schemeClr val="accent2"/>
                </a:solidFill>
              </a:rPr>
              <a:t>     </a:t>
            </a:r>
            <a:r>
              <a:rPr lang="en-US" sz="2400" i="1" dirty="0" smtClean="0"/>
              <a:t>Include administration of anabolic steroid and chelating drug pencillamine. </a:t>
            </a:r>
          </a:p>
          <a:p>
            <a:pPr marL="68263" indent="0" eaLnBrk="1" hangingPunct="1">
              <a:buNone/>
            </a:pPr>
            <a:endParaRPr lang="en-US" sz="2400" i="1" dirty="0" smtClean="0"/>
          </a:p>
          <a:p>
            <a:pPr eaLnBrk="1" hangingPunct="1"/>
            <a:r>
              <a:rPr lang="en-US" sz="2400" i="1" dirty="0" smtClean="0"/>
              <a:t>In patient receive long term treatment with </a:t>
            </a:r>
            <a:r>
              <a:rPr lang="en-US" sz="2400" b="1" i="1" dirty="0" smtClean="0">
                <a:solidFill>
                  <a:schemeClr val="accent2"/>
                </a:solidFill>
              </a:rPr>
              <a:t>synthetic oral diet and total parental nutritional</a:t>
            </a:r>
            <a:r>
              <a:rPr lang="en-US" sz="2400" b="1" i="1" dirty="0" smtClean="0"/>
              <a:t> </a:t>
            </a:r>
            <a:r>
              <a:rPr lang="en-US" sz="2400" i="1" dirty="0" smtClean="0"/>
              <a:t>are often trace element deficiency (zinc and others).</a:t>
            </a:r>
          </a:p>
          <a:p>
            <a:pPr eaLnBrk="1" hangingPunct="1"/>
            <a:endParaRPr lang="en-US" sz="2400" i="1" dirty="0" smtClean="0"/>
          </a:p>
          <a:p>
            <a:pPr eaLnBrk="1" hangingPunct="1">
              <a:buFont typeface="Wingdings" pitchFamily="2" charset="2"/>
              <a:buChar char="Ø"/>
            </a:pPr>
            <a:r>
              <a:rPr lang="en-US" sz="2400" i="1" dirty="0" smtClean="0"/>
              <a:t> Pregnant women at high risk of acquired zinc deficiency because of high uptake of zinc by the fetus.</a:t>
            </a:r>
          </a:p>
          <a:p>
            <a:pPr eaLnBrk="1" hangingPunct="1">
              <a:buFont typeface="Wingdings" pitchFamily="2" charset="2"/>
              <a:buChar char="Ø"/>
            </a:pPr>
            <a:endParaRPr lang="en-US" sz="2400" i="1" dirty="0" smtClean="0"/>
          </a:p>
          <a:p>
            <a:pPr eaLnBrk="1" hangingPunct="1">
              <a:buFont typeface="Wingdings" pitchFamily="2" charset="2"/>
              <a:buChar char="Ø"/>
            </a:pPr>
            <a:r>
              <a:rPr lang="en-US" sz="2400" i="1" dirty="0" smtClean="0"/>
              <a:t>   Zinc deficiency is also often associated with sickle cell anemia, zinc supplement may help to decrease risk of crisis. </a:t>
            </a:r>
          </a:p>
          <a:p>
            <a:pPr eaLnBrk="1" hangingPunct="1"/>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28600"/>
            <a:ext cx="8153400" cy="1219200"/>
          </a:xfrm>
        </p:spPr>
        <p:txBody>
          <a:bodyPr/>
          <a:lstStyle/>
          <a:p>
            <a:pPr eaLnBrk="1" fontAlgn="auto" hangingPunct="1">
              <a:spcAft>
                <a:spcPts val="0"/>
              </a:spcAft>
              <a:defRPr/>
            </a:pPr>
            <a:r>
              <a:rPr lang="en-US" sz="3200" b="1" i="1" u="sng" dirty="0" smtClean="0">
                <a:solidFill>
                  <a:schemeClr val="accent2"/>
                </a:solidFill>
              </a:rPr>
              <a:t>Manganese</a:t>
            </a:r>
            <a:r>
              <a:rPr lang="en-US" sz="3200" b="1" i="1" u="sng" dirty="0" smtClean="0">
                <a:solidFill>
                  <a:schemeClr val="tx2">
                    <a:satMod val="200000"/>
                  </a:schemeClr>
                </a:solidFill>
              </a:rPr>
              <a:t/>
            </a:r>
            <a:br>
              <a:rPr lang="en-US" sz="3200" b="1" i="1" u="sng" dirty="0" smtClean="0">
                <a:solidFill>
                  <a:schemeClr val="tx2">
                    <a:satMod val="200000"/>
                  </a:schemeClr>
                </a:solidFill>
              </a:rPr>
            </a:br>
            <a:endParaRPr lang="en-US" sz="3200" b="1" i="1" u="sng" dirty="0" smtClean="0">
              <a:solidFill>
                <a:schemeClr val="tx2">
                  <a:satMod val="200000"/>
                </a:schemeClr>
              </a:solidFill>
            </a:endParaRPr>
          </a:p>
        </p:txBody>
      </p:sp>
      <p:sp>
        <p:nvSpPr>
          <p:cNvPr id="49155" name="Content Placeholder 2"/>
          <p:cNvSpPr>
            <a:spLocks noGrp="1"/>
          </p:cNvSpPr>
          <p:nvPr>
            <p:ph idx="1"/>
          </p:nvPr>
        </p:nvSpPr>
        <p:spPr>
          <a:xfrm>
            <a:off x="381000" y="914400"/>
            <a:ext cx="8305800" cy="5441950"/>
          </a:xfrm>
        </p:spPr>
        <p:txBody>
          <a:bodyPr/>
          <a:lstStyle/>
          <a:p>
            <a:pPr indent="-66675" eaLnBrk="1" hangingPunct="1">
              <a:buFont typeface="Wingdings" pitchFamily="2" charset="2"/>
              <a:buNone/>
            </a:pPr>
            <a:r>
              <a:rPr lang="en-US" sz="2400" i="1" dirty="0" smtClean="0"/>
              <a:t>   It is present in biological system bound to protein either +2 or +3 valence state.</a:t>
            </a:r>
          </a:p>
          <a:p>
            <a:pPr indent="-66675" eaLnBrk="1" hangingPunct="1">
              <a:buFont typeface="Wingdings" pitchFamily="2" charset="2"/>
              <a:buNone/>
            </a:pPr>
            <a:r>
              <a:rPr lang="en-US" sz="2400" i="1" dirty="0" smtClean="0"/>
              <a:t>   </a:t>
            </a:r>
            <a:r>
              <a:rPr lang="en-US" sz="2800" b="1" i="1" u="sng" dirty="0" err="1" smtClean="0">
                <a:solidFill>
                  <a:schemeClr val="accent2"/>
                </a:solidFill>
              </a:rPr>
              <a:t>Mn</a:t>
            </a:r>
            <a:r>
              <a:rPr lang="en-US" sz="2800" i="1" dirty="0" smtClean="0"/>
              <a:t> </a:t>
            </a:r>
            <a:r>
              <a:rPr lang="en-US" sz="2400" i="1" dirty="0" smtClean="0"/>
              <a:t>:</a:t>
            </a:r>
          </a:p>
          <a:p>
            <a:pPr indent="-66675" eaLnBrk="1" hangingPunct="1">
              <a:buFont typeface="Wingdings" pitchFamily="2" charset="2"/>
              <a:buNone/>
            </a:pPr>
            <a:r>
              <a:rPr lang="en-US" sz="2400" i="1" dirty="0" smtClean="0"/>
              <a:t> Is associated mainly with the formation of connective and bony tissue with growth and reproductive function and with carbohydrate and lipid metabolism.</a:t>
            </a:r>
          </a:p>
          <a:p>
            <a:pPr marL="165100" indent="0" eaLnBrk="1" hangingPunct="1">
              <a:buNone/>
            </a:pPr>
            <a:endParaRPr lang="en-US" sz="2400" i="1" dirty="0" smtClean="0"/>
          </a:p>
          <a:p>
            <a:pPr marL="165100" indent="0" eaLnBrk="1" hangingPunct="1">
              <a:buNone/>
            </a:pPr>
            <a:r>
              <a:rPr lang="en-US" sz="2400" i="1" dirty="0" smtClean="0"/>
              <a:t>Its function as constituent of metalloenzyme and as an enzyme activates.</a:t>
            </a:r>
          </a:p>
          <a:p>
            <a:pPr marL="165100" indent="0" eaLnBrk="1" hangingPunct="1">
              <a:buNone/>
            </a:pPr>
            <a:r>
              <a:rPr lang="en-US" sz="2400" i="1" dirty="0" smtClean="0"/>
              <a:t> The important </a:t>
            </a:r>
            <a:r>
              <a:rPr lang="en-US" sz="2400" i="1" dirty="0" err="1" smtClean="0"/>
              <a:t>Mn</a:t>
            </a:r>
            <a:r>
              <a:rPr lang="en-US" sz="2400" i="1" dirty="0" smtClean="0"/>
              <a:t> containing enzymes include( Arginase, pyruvate </a:t>
            </a:r>
            <a:r>
              <a:rPr lang="en-US" sz="2400" i="1" dirty="0" err="1" smtClean="0"/>
              <a:t>carboxylase</a:t>
            </a:r>
            <a:r>
              <a:rPr lang="en-US" sz="2400" i="1" dirty="0" smtClean="0"/>
              <a:t> and </a:t>
            </a:r>
            <a:r>
              <a:rPr lang="en-US" sz="2400" i="1" dirty="0" err="1" smtClean="0"/>
              <a:t>Mn</a:t>
            </a:r>
            <a:r>
              <a:rPr lang="en-US" sz="2400" i="1" dirty="0" smtClean="0"/>
              <a:t> superoxide dismutase in mitochondria).</a:t>
            </a:r>
          </a:p>
          <a:p>
            <a:pPr indent="-66675" eaLnBrk="1" hangingPunct="1">
              <a:buFont typeface="Wingdings" pitchFamily="2" charset="2"/>
              <a:buNone/>
            </a:pPr>
            <a:endParaRPr lang="en-US" sz="2400" i="1" dirty="0" smtClean="0"/>
          </a:p>
          <a:p>
            <a:pPr indent="-66675" eaLnBrk="1" hangingPunct="1"/>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152400"/>
            <a:ext cx="3429000" cy="838200"/>
          </a:xfrm>
        </p:spPr>
        <p:txBody>
          <a:bodyPr/>
          <a:lstStyle/>
          <a:p>
            <a:pPr eaLnBrk="1" fontAlgn="auto" hangingPunct="1">
              <a:spcAft>
                <a:spcPts val="0"/>
              </a:spcAft>
              <a:defRPr/>
            </a:pPr>
            <a:r>
              <a:rPr lang="en-US" sz="3200" b="1" i="1" u="sng" dirty="0" smtClean="0">
                <a:solidFill>
                  <a:schemeClr val="accent2"/>
                </a:solidFill>
              </a:rPr>
              <a:t>Metabolism</a:t>
            </a:r>
            <a:r>
              <a:rPr lang="en-US" sz="3200" b="1" u="sng" dirty="0" smtClean="0">
                <a:solidFill>
                  <a:schemeClr val="tx2">
                    <a:satMod val="200000"/>
                  </a:schemeClr>
                </a:solidFill>
              </a:rPr>
              <a:t> </a:t>
            </a:r>
            <a:br>
              <a:rPr lang="en-US" sz="3200" b="1" u="sng" dirty="0" smtClean="0">
                <a:solidFill>
                  <a:schemeClr val="tx2">
                    <a:satMod val="200000"/>
                  </a:schemeClr>
                </a:solidFill>
              </a:rPr>
            </a:br>
            <a:endParaRPr lang="en-US" sz="3200" b="1" u="sng" dirty="0" smtClean="0">
              <a:solidFill>
                <a:schemeClr val="tx2">
                  <a:satMod val="200000"/>
                </a:schemeClr>
              </a:solidFill>
            </a:endParaRPr>
          </a:p>
        </p:txBody>
      </p:sp>
      <p:sp>
        <p:nvSpPr>
          <p:cNvPr id="51203" name="Content Placeholder 2"/>
          <p:cNvSpPr>
            <a:spLocks noGrp="1"/>
          </p:cNvSpPr>
          <p:nvPr>
            <p:ph idx="1"/>
          </p:nvPr>
        </p:nvSpPr>
        <p:spPr>
          <a:xfrm>
            <a:off x="228600" y="762000"/>
            <a:ext cx="8763000" cy="5594350"/>
          </a:xfrm>
        </p:spPr>
        <p:txBody>
          <a:bodyPr/>
          <a:lstStyle/>
          <a:p>
            <a:pPr eaLnBrk="1" hangingPunct="1"/>
            <a:r>
              <a:rPr lang="en-US" sz="2400" i="1" dirty="0" smtClean="0"/>
              <a:t>Total amount of Mn in adult human </a:t>
            </a:r>
            <a:r>
              <a:rPr lang="en-US" sz="2400" b="1" i="1" dirty="0" smtClean="0">
                <a:solidFill>
                  <a:srgbClr val="FF0000"/>
                </a:solidFill>
              </a:rPr>
              <a:t>= 12 – 20 mg</a:t>
            </a:r>
            <a:r>
              <a:rPr lang="en-US" sz="2400" i="1" dirty="0" smtClean="0">
                <a:solidFill>
                  <a:srgbClr val="FF0000"/>
                </a:solidFill>
              </a:rPr>
              <a:t>.</a:t>
            </a:r>
            <a:r>
              <a:rPr lang="en-US" sz="2400" i="1" dirty="0" smtClean="0"/>
              <a:t> Bone , liver and  pancreas tend to have higher  concentration of Mn than other  tissue. </a:t>
            </a:r>
          </a:p>
          <a:p>
            <a:pPr eaLnBrk="1" hangingPunct="1"/>
            <a:r>
              <a:rPr lang="en-US" sz="2400" i="1" dirty="0" smtClean="0"/>
              <a:t>The estimated adequate and safe intake is </a:t>
            </a:r>
            <a:r>
              <a:rPr lang="en-US" sz="2400" b="1" i="1" dirty="0" smtClean="0">
                <a:solidFill>
                  <a:srgbClr val="FF0000"/>
                </a:solidFill>
              </a:rPr>
              <a:t>2 – 5 mg /day in adult </a:t>
            </a:r>
          </a:p>
          <a:p>
            <a:pPr eaLnBrk="1" hangingPunct="1">
              <a:buNone/>
            </a:pPr>
            <a:r>
              <a:rPr lang="en-US" sz="2800" b="1" i="1" u="sng" dirty="0" smtClean="0">
                <a:solidFill>
                  <a:srgbClr val="FF0000"/>
                </a:solidFill>
              </a:rPr>
              <a:t>Clinical significant</a:t>
            </a:r>
          </a:p>
          <a:p>
            <a:pPr eaLnBrk="1" hangingPunct="1"/>
            <a:r>
              <a:rPr lang="en-US" sz="2400" b="1" i="1" u="sng" dirty="0" smtClean="0">
                <a:solidFill>
                  <a:srgbClr val="FF0000"/>
                </a:solidFill>
              </a:rPr>
              <a:t> </a:t>
            </a:r>
            <a:r>
              <a:rPr lang="en-US" sz="2400" i="1" dirty="0" err="1" smtClean="0"/>
              <a:t>Mn</a:t>
            </a:r>
            <a:r>
              <a:rPr lang="en-US" sz="2400" i="1" dirty="0" smtClean="0"/>
              <a:t> is accepted as essential for human mainly on the bases of its proven role in the( </a:t>
            </a:r>
            <a:r>
              <a:rPr lang="en-US" sz="2400" i="1" dirty="0" err="1" smtClean="0"/>
              <a:t>Mn</a:t>
            </a:r>
            <a:r>
              <a:rPr lang="en-US" sz="2400" i="1" dirty="0" smtClean="0"/>
              <a:t> dependent enzyme), and on the product if </a:t>
            </a:r>
            <a:r>
              <a:rPr lang="en-US" sz="2400" i="1" dirty="0" err="1" smtClean="0"/>
              <a:t>Mn</a:t>
            </a:r>
            <a:r>
              <a:rPr lang="en-US" sz="2400" i="1" dirty="0" smtClean="0"/>
              <a:t> deficiency in animal rather than on direct evidence of human deficiency. </a:t>
            </a:r>
          </a:p>
          <a:p>
            <a:pPr eaLnBrk="1" hangingPunct="1"/>
            <a:r>
              <a:rPr lang="en-US" sz="2400" i="1" dirty="0" smtClean="0"/>
              <a:t>Blood clotting defect, hypercholesterolemia, dermatitis and elevated serum calcium, phosphate and alkaline phosphates have been reported in some subject experimentally depleted of </a:t>
            </a:r>
            <a:r>
              <a:rPr lang="en-US" sz="2400" i="1" dirty="0" err="1" smtClean="0"/>
              <a:t>Mn</a:t>
            </a:r>
            <a:r>
              <a:rPr lang="en-US" sz="2400" i="1" dirty="0" smtClean="0"/>
              <a:t>, however </a:t>
            </a:r>
            <a:r>
              <a:rPr lang="en-US" sz="2400" i="1" dirty="0" err="1" smtClean="0"/>
              <a:t>Mn</a:t>
            </a:r>
            <a:r>
              <a:rPr lang="en-US" sz="2400" i="1" dirty="0" smtClean="0"/>
              <a:t> supplementation was not shown to completely correct these symptoms.</a:t>
            </a:r>
          </a:p>
          <a:p>
            <a:pPr eaLnBrk="1" hangingPunct="1"/>
            <a:endParaRPr lang="en-US" sz="2400" i="1" dirty="0" smtClean="0"/>
          </a:p>
          <a:p>
            <a:pPr eaLnBrk="1" hangingPunct="1"/>
            <a:endParaRPr lang="en-US" sz="2400" i="1" dirty="0" smtClean="0">
              <a:solidFill>
                <a:srgbClr val="FF0000"/>
              </a:solidFill>
            </a:endParaRPr>
          </a:p>
          <a:p>
            <a:pPr eaLnBrk="1" hangingPunct="1"/>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228601"/>
            <a:ext cx="6324600" cy="914400"/>
          </a:xfrm>
        </p:spPr>
        <p:txBody>
          <a:bodyPr/>
          <a:lstStyle/>
          <a:p>
            <a:pPr eaLnBrk="1" fontAlgn="auto" hangingPunct="1">
              <a:spcAft>
                <a:spcPts val="0"/>
              </a:spcAft>
              <a:defRPr/>
            </a:pPr>
            <a:r>
              <a:rPr lang="en-US" i="1" u="sng" dirty="0" smtClean="0">
                <a:solidFill>
                  <a:schemeClr val="accent3"/>
                </a:solidFill>
              </a:rPr>
              <a:t>Molybdenum:(Mo)</a:t>
            </a:r>
            <a:r>
              <a:rPr lang="en-US" i="1" u="sng" dirty="0" smtClean="0">
                <a:solidFill>
                  <a:schemeClr val="tx2">
                    <a:satMod val="200000"/>
                  </a:schemeClr>
                </a:solidFill>
              </a:rPr>
              <a:t/>
            </a:r>
            <a:br>
              <a:rPr lang="en-US" i="1" u="sng" dirty="0" smtClean="0">
                <a:solidFill>
                  <a:schemeClr val="tx2">
                    <a:satMod val="200000"/>
                  </a:schemeClr>
                </a:solidFill>
              </a:rPr>
            </a:br>
            <a:endParaRPr lang="en-US" i="1" u="sng" dirty="0" smtClean="0">
              <a:solidFill>
                <a:schemeClr val="tx2">
                  <a:satMod val="200000"/>
                </a:schemeClr>
              </a:solidFill>
            </a:endParaRPr>
          </a:p>
        </p:txBody>
      </p:sp>
      <p:sp>
        <p:nvSpPr>
          <p:cNvPr id="57347" name="Content Placeholder 2"/>
          <p:cNvSpPr>
            <a:spLocks noGrp="1"/>
          </p:cNvSpPr>
          <p:nvPr>
            <p:ph idx="1"/>
          </p:nvPr>
        </p:nvSpPr>
        <p:spPr>
          <a:xfrm>
            <a:off x="457200" y="1143000"/>
            <a:ext cx="8534400" cy="5213350"/>
          </a:xfrm>
        </p:spPr>
        <p:txBody>
          <a:bodyPr/>
          <a:lstStyle/>
          <a:p>
            <a:pPr eaLnBrk="1" hangingPunct="1">
              <a:buNone/>
            </a:pPr>
            <a:r>
              <a:rPr lang="en-US" sz="2400" i="1" dirty="0" smtClean="0"/>
              <a:t>It is essential for incorporation into  3 metallo enzyme( xanthine  oxidase, aldehyde oxidase, sulfite oxidase ).</a:t>
            </a:r>
          </a:p>
          <a:p>
            <a:pPr eaLnBrk="1" hangingPunct="1">
              <a:buNone/>
            </a:pPr>
            <a:r>
              <a:rPr lang="en-US" sz="3200" b="1" i="1" u="sng" dirty="0" smtClean="0">
                <a:solidFill>
                  <a:schemeClr val="tx2">
                    <a:satMod val="200000"/>
                  </a:schemeClr>
                </a:solidFill>
              </a:rPr>
              <a:t>Metabolism</a:t>
            </a:r>
          </a:p>
          <a:p>
            <a:pPr eaLnBrk="1" hangingPunct="1">
              <a:buNone/>
            </a:pPr>
            <a:r>
              <a:rPr lang="en-US" sz="2400" i="1" dirty="0" smtClean="0"/>
              <a:t>25 – 80 % of ingested Mo is absorbed, the highest amount of Mo are retained in the liver after absorption most Mo is rapidly turned over and eliminated via the urine.</a:t>
            </a:r>
          </a:p>
          <a:p>
            <a:pPr eaLnBrk="1" hangingPunct="1">
              <a:buNone/>
            </a:pPr>
            <a:r>
              <a:rPr lang="en-US" sz="2400" i="1" dirty="0" smtClean="0"/>
              <a:t>      However, significant amount also excreted in the bile.</a:t>
            </a:r>
          </a:p>
          <a:p>
            <a:pPr eaLnBrk="1" hangingPunct="1"/>
            <a:endParaRPr lang="en-US" sz="2400" i="1" dirty="0" smtClean="0"/>
          </a:p>
          <a:p>
            <a:pPr eaLnBrk="1" hangingPunct="1"/>
            <a:r>
              <a:rPr lang="en-US" sz="2400" i="1" dirty="0" smtClean="0"/>
              <a:t>Estimated safe and adequate dietary intake 75 – 250 </a:t>
            </a:r>
            <a:r>
              <a:rPr lang="en-US" sz="2400" i="1" dirty="0" err="1" smtClean="0"/>
              <a:t>ug</a:t>
            </a:r>
            <a:r>
              <a:rPr lang="en-US" sz="2400" i="1" dirty="0" smtClean="0"/>
              <a:t>/dl.</a:t>
            </a:r>
          </a:p>
          <a:p>
            <a:pPr eaLnBrk="1" hangingPunct="1"/>
            <a:r>
              <a:rPr lang="en-US" sz="2400" i="1" dirty="0" smtClean="0"/>
              <a:t> Mo is relatively non toxic to human, high dietary and occupational expose to Mo have been linked to elevated uric acid in the blood increase incidence of gout. </a:t>
            </a:r>
          </a:p>
          <a:p>
            <a:pPr eaLnBrk="1" hangingPunct="1">
              <a:buNone/>
            </a:pPr>
            <a:endParaRPr lang="en-US" sz="2400" i="1" dirty="0" smtClean="0"/>
          </a:p>
          <a:p>
            <a:pPr eaLnBrk="1" hangingPunct="1"/>
            <a:endParaRPr lang="en-US" sz="32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534400" cy="5029200"/>
          </a:xfrm>
        </p:spPr>
        <p:txBody>
          <a:bodyPr/>
          <a:lstStyle/>
          <a:p>
            <a:pPr marL="1588" indent="346075" algn="just" rtl="0" eaLnBrk="1" hangingPunct="1">
              <a:spcBef>
                <a:spcPct val="0"/>
              </a:spcBef>
              <a:buFont typeface="Wingdings 2" pitchFamily="18" charset="2"/>
              <a:buNone/>
            </a:pPr>
            <a:r>
              <a:rPr lang="en-US" altLang="ar-IQ" sz="2400" i="1" dirty="0" smtClean="0">
                <a:solidFill>
                  <a:srgbClr val="FFFF00"/>
                </a:solidFill>
                <a:latin typeface="Times New Roman" pitchFamily="18" charset="0"/>
                <a:cs typeface="Times New Roman" pitchFamily="18" charset="0"/>
              </a:rPr>
              <a:t>Body mineral concentration regulated at level of absorption or Excretion, whoever circulating levels do not necessarily reflect the intake, it is represent the equilibrium between the amounts absorbed, utilization, storage and the excretion, and test on serum or urine mineral are not always accurate to give an indication of intake.               </a:t>
            </a:r>
          </a:p>
          <a:p>
            <a:pPr marL="1588" indent="346075" algn="just" rtl="0" eaLnBrk="1" hangingPunct="1">
              <a:spcBef>
                <a:spcPct val="0"/>
              </a:spcBef>
              <a:buFont typeface="Wingdings 2" pitchFamily="18" charset="2"/>
              <a:buNone/>
            </a:pPr>
            <a:r>
              <a:rPr lang="en-US" altLang="ar-IQ" sz="2400" i="1" dirty="0" smtClean="0">
                <a:solidFill>
                  <a:srgbClr val="FFFF00"/>
                </a:solidFill>
                <a:latin typeface="Times New Roman" pitchFamily="18" charset="0"/>
                <a:cs typeface="Times New Roman" pitchFamily="18" charset="0"/>
              </a:rPr>
              <a:t>  Mineral deficiency are not due to dietary intake since, a variety of foods include most of mineral, however, deficiency occurs secondary to.</a:t>
            </a:r>
          </a:p>
          <a:p>
            <a:pPr marL="1588" indent="346075" algn="just" rtl="0" eaLnBrk="1" hangingPunct="1">
              <a:spcBef>
                <a:spcPct val="0"/>
              </a:spcBef>
              <a:buFont typeface="Wingdings 2" pitchFamily="18" charset="2"/>
              <a:buAutoNum type="arabicPeriod"/>
            </a:pPr>
            <a:r>
              <a:rPr lang="en-US" altLang="ar-IQ" sz="2400" i="1" dirty="0" smtClean="0">
                <a:solidFill>
                  <a:srgbClr val="FFFF00"/>
                </a:solidFill>
                <a:latin typeface="Times New Roman" pitchFamily="18" charset="0"/>
                <a:cs typeface="Times New Roman" pitchFamily="18" charset="0"/>
              </a:rPr>
              <a:t>Malabsorption.      </a:t>
            </a:r>
          </a:p>
          <a:p>
            <a:pPr marL="1588" indent="346075" algn="just" rtl="0" eaLnBrk="1" hangingPunct="1">
              <a:spcBef>
                <a:spcPct val="0"/>
              </a:spcBef>
              <a:buFont typeface="Wingdings 2" pitchFamily="18" charset="2"/>
              <a:buAutoNum type="arabicPeriod"/>
            </a:pPr>
            <a:r>
              <a:rPr lang="en-US" altLang="ar-IQ" sz="2400" i="1" dirty="0" smtClean="0">
                <a:solidFill>
                  <a:srgbClr val="FFFF00"/>
                </a:solidFill>
                <a:latin typeface="Times New Roman" pitchFamily="18" charset="0"/>
                <a:cs typeface="Times New Roman" pitchFamily="18" charset="0"/>
              </a:rPr>
              <a:t>Excess bleeding (Fe).        </a:t>
            </a:r>
          </a:p>
          <a:p>
            <a:pPr marL="1588" indent="346075" algn="just" rtl="0" eaLnBrk="1" hangingPunct="1">
              <a:spcBef>
                <a:spcPct val="0"/>
              </a:spcBef>
              <a:buFont typeface="Wingdings 2" pitchFamily="18" charset="2"/>
              <a:buAutoNum type="arabicPeriod"/>
            </a:pPr>
            <a:r>
              <a:rPr lang="en-US" altLang="ar-IQ" sz="2400" i="1" dirty="0" smtClean="0">
                <a:solidFill>
                  <a:srgbClr val="FFFF00"/>
                </a:solidFill>
                <a:latin typeface="Times New Roman" pitchFamily="18" charset="0"/>
                <a:cs typeface="Times New Roman" pitchFamily="18" charset="0"/>
              </a:rPr>
              <a:t>Renal disease (Ca).   </a:t>
            </a:r>
          </a:p>
          <a:p>
            <a:pPr marL="1588" indent="346075" algn="just" rtl="0" eaLnBrk="1" hangingPunct="1">
              <a:spcBef>
                <a:spcPct val="0"/>
              </a:spcBef>
              <a:buFont typeface="Wingdings 2" pitchFamily="18" charset="2"/>
              <a:buAutoNum type="arabicPeriod"/>
            </a:pPr>
            <a:r>
              <a:rPr lang="en-US" altLang="ar-IQ" sz="2400" i="1" dirty="0" smtClean="0">
                <a:solidFill>
                  <a:srgbClr val="FFFF00"/>
                </a:solidFill>
                <a:latin typeface="Times New Roman" pitchFamily="18" charset="0"/>
                <a:cs typeface="Times New Roman" pitchFamily="18" charset="0"/>
              </a:rPr>
              <a:t>Other clinical problems</a:t>
            </a:r>
            <a:r>
              <a:rPr lang="en-US" altLang="ar-IQ" sz="2400" i="1" dirty="0" smtClean="0">
                <a:latin typeface="Times New Roman" pitchFamily="18" charset="0"/>
                <a:cs typeface="Times New Roman" pitchFamily="18" charset="0"/>
              </a:rPr>
              <a:t>.   </a:t>
            </a:r>
          </a:p>
          <a:p>
            <a:pPr marL="1588" indent="346075" algn="just" rtl="0" eaLnBrk="1" hangingPunct="1">
              <a:spcBef>
                <a:spcPct val="0"/>
              </a:spcBef>
              <a:buFont typeface="Wingdings 2" pitchFamily="18" charset="2"/>
              <a:buNone/>
            </a:pPr>
            <a:r>
              <a:rPr lang="en-US" altLang="ar-IQ" sz="2400" i="1" dirty="0" smtClean="0">
                <a:latin typeface="Times New Roman" pitchFamily="18" charset="0"/>
                <a:cs typeface="Times New Roman" pitchFamily="18" charset="0"/>
              </a:rPr>
              <a:t> </a:t>
            </a:r>
          </a:p>
          <a:p>
            <a:pPr marL="1588" indent="346075" algn="l" rtl="0" eaLnBrk="1" hangingPunct="1">
              <a:spcBef>
                <a:spcPct val="0"/>
              </a:spcBef>
              <a:buFont typeface="Wingdings 2" pitchFamily="18" charset="2"/>
              <a:buNone/>
            </a:pPr>
            <a:r>
              <a:rPr lang="en-US" altLang="ar-IQ" sz="1800" b="1" dirty="0" smtClean="0">
                <a:latin typeface="Times New Roman" pitchFamily="18" charset="0"/>
                <a:cs typeface="Times New Roman" pitchFamily="18" charset="0"/>
              </a:rPr>
              <a:t> </a:t>
            </a:r>
            <a:endParaRPr lang="ar-IQ" altLang="ar-IQ" sz="1800" b="1" dirty="0" smtClean="0"/>
          </a:p>
        </p:txBody>
      </p:sp>
      <p:sp>
        <p:nvSpPr>
          <p:cNvPr id="4" name="Rectangle 3"/>
          <p:cNvSpPr/>
          <p:nvPr/>
        </p:nvSpPr>
        <p:spPr>
          <a:xfrm>
            <a:off x="533400" y="152400"/>
            <a:ext cx="8305800" cy="584200"/>
          </a:xfrm>
          <a:prstGeom prst="rect">
            <a:avLst/>
          </a:prstGeom>
        </p:spPr>
        <p:txBody>
          <a:bodyPr wrap="square">
            <a:spAutoFit/>
          </a:bodyPr>
          <a:lstStyle/>
          <a:p>
            <a:pPr eaLnBrk="1" hangingPunct="1">
              <a:defRPr/>
            </a:pPr>
            <a:r>
              <a:rPr lang="en-US" sz="3200" b="1" i="1" u="sng" dirty="0">
                <a:solidFill>
                  <a:schemeClr val="accent4">
                    <a:lumMod val="20000"/>
                    <a:lumOff val="80000"/>
                  </a:schemeClr>
                </a:solidFill>
                <a:effectLst>
                  <a:outerShdw blurRad="38100" dist="38100" dir="2700000" algn="tl">
                    <a:srgbClr val="C0C0C0"/>
                  </a:outerShdw>
                </a:effectLst>
                <a:latin typeface="Times New Roman" pitchFamily="18" charset="0"/>
                <a:cs typeface="Times New Roman" pitchFamily="18" charset="0"/>
              </a:rPr>
              <a:t>Disorder due to mineral excess or deficiency </a:t>
            </a:r>
            <a:endParaRPr lang="ar-IQ" sz="3200" b="1" i="1" u="sng" dirty="0">
              <a:solidFill>
                <a:schemeClr val="accent4">
                  <a:lumMod val="20000"/>
                  <a:lumOff val="80000"/>
                </a:schemeClr>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par>
                          <p:cTn id="11" fill="hold" nodeType="afterGroup">
                            <p:stCondLst>
                              <p:cond delay="4700"/>
                            </p:stCondLst>
                            <p:childTnLst>
                              <p:par>
                                <p:cTn id="12" presetID="6" presetClass="entr" presetSubtype="16"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410200" cy="838200"/>
          </a:xfrm>
        </p:spPr>
        <p:txBody>
          <a:bodyPr/>
          <a:lstStyle/>
          <a:p>
            <a:pPr eaLnBrk="1" fontAlgn="auto" hangingPunct="1">
              <a:spcAft>
                <a:spcPts val="0"/>
              </a:spcAft>
              <a:defRPr/>
            </a:pPr>
            <a:r>
              <a:rPr lang="en-US" sz="3200" b="1" i="1" u="sng" dirty="0" smtClean="0">
                <a:solidFill>
                  <a:schemeClr val="tx2">
                    <a:satMod val="200000"/>
                  </a:schemeClr>
                </a:solidFill>
              </a:rPr>
              <a:t>Clinical significance </a:t>
            </a:r>
            <a:r>
              <a:rPr lang="en-US" sz="3200" dirty="0" smtClean="0">
                <a:solidFill>
                  <a:schemeClr val="tx2">
                    <a:satMod val="200000"/>
                  </a:schemeClr>
                </a:solidFill>
              </a:rPr>
              <a:t/>
            </a:r>
            <a:br>
              <a:rPr lang="en-US" sz="3200" dirty="0" smtClean="0">
                <a:solidFill>
                  <a:schemeClr val="tx2">
                    <a:satMod val="200000"/>
                  </a:schemeClr>
                </a:solidFill>
              </a:rPr>
            </a:br>
            <a:endParaRPr lang="en-US" sz="3200" dirty="0">
              <a:solidFill>
                <a:schemeClr val="tx2">
                  <a:satMod val="200000"/>
                </a:schemeClr>
              </a:solidFill>
            </a:endParaRPr>
          </a:p>
        </p:txBody>
      </p:sp>
      <p:sp>
        <p:nvSpPr>
          <p:cNvPr id="60419" name="Content Placeholder 2"/>
          <p:cNvSpPr>
            <a:spLocks noGrp="1"/>
          </p:cNvSpPr>
          <p:nvPr>
            <p:ph idx="1"/>
          </p:nvPr>
        </p:nvSpPr>
        <p:spPr>
          <a:xfrm>
            <a:off x="457200" y="838200"/>
            <a:ext cx="8382000" cy="5518150"/>
          </a:xfrm>
        </p:spPr>
        <p:txBody>
          <a:bodyPr/>
          <a:lstStyle/>
          <a:p>
            <a:pPr eaLnBrk="1" hangingPunct="1"/>
            <a:endParaRPr lang="en-US" sz="2400" i="1" dirty="0" smtClean="0"/>
          </a:p>
          <a:p>
            <a:pPr eaLnBrk="1" hangingPunct="1"/>
            <a:r>
              <a:rPr lang="en-US" sz="2400" i="1" dirty="0" smtClean="0"/>
              <a:t>Well defined cases of dietary human Mo deficiency have been reported.</a:t>
            </a:r>
          </a:p>
          <a:p>
            <a:pPr eaLnBrk="1" hangingPunct="1"/>
            <a:endParaRPr lang="en-US" sz="2400" i="1" dirty="0" smtClean="0"/>
          </a:p>
          <a:p>
            <a:pPr eaLnBrk="1" hangingPunct="1"/>
            <a:r>
              <a:rPr lang="en-US" sz="2400" i="1" dirty="0" smtClean="0"/>
              <a:t> A possible congenital defect in Mo metabolism was suggested for an infant who showed feeding difficultly, mental retardation and biochemical defect in xanthine sulfite oxidase activity. </a:t>
            </a:r>
          </a:p>
          <a:p>
            <a:pPr eaLnBrk="1" hangingPunct="1"/>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28600"/>
            <a:ext cx="4724400" cy="685800"/>
          </a:xfrm>
        </p:spPr>
        <p:txBody>
          <a:bodyPr/>
          <a:lstStyle/>
          <a:p>
            <a:pPr eaLnBrk="1" fontAlgn="auto" hangingPunct="1">
              <a:spcAft>
                <a:spcPts val="0"/>
              </a:spcAft>
              <a:defRPr/>
            </a:pPr>
            <a:r>
              <a:rPr lang="en-US" sz="3200" b="1" i="1" u="sng" dirty="0" smtClean="0">
                <a:solidFill>
                  <a:schemeClr val="tx2">
                    <a:satMod val="200000"/>
                  </a:schemeClr>
                </a:solidFill>
              </a:rPr>
              <a:t>Chromium Cr</a:t>
            </a:r>
            <a:r>
              <a:rPr lang="en-US" b="1" u="sng" dirty="0" smtClean="0">
                <a:solidFill>
                  <a:schemeClr val="tx2">
                    <a:satMod val="200000"/>
                  </a:schemeClr>
                </a:solidFill>
              </a:rPr>
              <a:t/>
            </a:r>
            <a:br>
              <a:rPr lang="en-US" b="1" u="sng" dirty="0" smtClean="0">
                <a:solidFill>
                  <a:schemeClr val="tx2">
                    <a:satMod val="200000"/>
                  </a:schemeClr>
                </a:solidFill>
              </a:rPr>
            </a:br>
            <a:endParaRPr lang="en-US" b="1" u="sng" dirty="0">
              <a:solidFill>
                <a:schemeClr val="tx2">
                  <a:satMod val="200000"/>
                </a:schemeClr>
              </a:solidFill>
            </a:endParaRPr>
          </a:p>
        </p:txBody>
      </p:sp>
      <p:sp>
        <p:nvSpPr>
          <p:cNvPr id="61443" name="Content Placeholder 2"/>
          <p:cNvSpPr>
            <a:spLocks noGrp="1"/>
          </p:cNvSpPr>
          <p:nvPr>
            <p:ph idx="1"/>
          </p:nvPr>
        </p:nvSpPr>
        <p:spPr>
          <a:xfrm>
            <a:off x="457200" y="914400"/>
            <a:ext cx="8229600" cy="5029200"/>
          </a:xfrm>
        </p:spPr>
        <p:txBody>
          <a:bodyPr/>
          <a:lstStyle/>
          <a:p>
            <a:pPr eaLnBrk="1" hangingPunct="1">
              <a:buNone/>
            </a:pPr>
            <a:r>
              <a:rPr lang="en-US" sz="2400" i="1" dirty="0" smtClean="0"/>
              <a:t>Its function in the control of glucose and lipid metabolism. </a:t>
            </a:r>
          </a:p>
          <a:p>
            <a:pPr eaLnBrk="1" hangingPunct="1">
              <a:buNone/>
            </a:pPr>
            <a:endParaRPr lang="en-US" sz="2400" i="1" dirty="0" smtClean="0"/>
          </a:p>
          <a:p>
            <a:pPr eaLnBrk="1" hangingPunct="1">
              <a:buNone/>
            </a:pPr>
            <a:r>
              <a:rPr lang="en-US" sz="2400" i="1" dirty="0" smtClean="0"/>
              <a:t>Cr is potentiate of insulin action, </a:t>
            </a:r>
            <a:r>
              <a:rPr lang="en-US" sz="2400" b="1" i="1" dirty="0" smtClean="0"/>
              <a:t>glucose</a:t>
            </a:r>
            <a:r>
              <a:rPr lang="en-US" sz="2400" i="1" dirty="0" smtClean="0"/>
              <a:t> </a:t>
            </a:r>
            <a:r>
              <a:rPr lang="en-US" sz="2400" b="1" i="1" dirty="0" smtClean="0"/>
              <a:t>tolerance factor, GTF, </a:t>
            </a:r>
            <a:r>
              <a:rPr lang="en-US" sz="2400" i="1" dirty="0" smtClean="0"/>
              <a:t>has been suggested to be organic low molecular weight complex that contain trivalent Cr.</a:t>
            </a:r>
          </a:p>
          <a:p>
            <a:pPr eaLnBrk="1" hangingPunct="1">
              <a:buNone/>
            </a:pPr>
            <a:endParaRPr lang="en-US" sz="2400" i="1" dirty="0" smtClean="0"/>
          </a:p>
          <a:p>
            <a:pPr eaLnBrk="1" hangingPunct="1">
              <a:buNone/>
            </a:pPr>
            <a:r>
              <a:rPr lang="en-US" sz="2400" i="1" dirty="0" smtClean="0"/>
              <a:t> Nicotinic acid , glutamic acid , glycine and sulfur containing amino acid (cysteine). </a:t>
            </a:r>
          </a:p>
          <a:p>
            <a:pPr eaLnBrk="1" hangingPunct="1">
              <a:buNone/>
            </a:pPr>
            <a:endParaRPr lang="en-US" sz="2400" i="1" dirty="0" smtClean="0"/>
          </a:p>
          <a:p>
            <a:pPr eaLnBrk="1" hangingPunct="1">
              <a:buNone/>
            </a:pPr>
            <a:r>
              <a:rPr lang="en-US" sz="2400" i="1" dirty="0" smtClean="0"/>
              <a:t>GTF is the Cr related substance that potentiate the action of insulin. </a:t>
            </a:r>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14400"/>
          </a:xfrm>
        </p:spPr>
        <p:txBody>
          <a:bodyPr/>
          <a:lstStyle/>
          <a:p>
            <a:pPr eaLnBrk="1" fontAlgn="auto" hangingPunct="1">
              <a:spcAft>
                <a:spcPts val="0"/>
              </a:spcAft>
              <a:defRPr/>
            </a:pPr>
            <a:r>
              <a:rPr lang="en-US" sz="3200" b="1" i="1" u="sng" dirty="0" smtClean="0">
                <a:solidFill>
                  <a:schemeClr val="tx2">
                    <a:satMod val="200000"/>
                  </a:schemeClr>
                </a:solidFill>
              </a:rPr>
              <a:t>Clinical significance </a:t>
            </a:r>
            <a:r>
              <a:rPr lang="en-US" sz="3200" dirty="0" smtClean="0">
                <a:solidFill>
                  <a:schemeClr val="tx2">
                    <a:satMod val="200000"/>
                  </a:schemeClr>
                </a:solidFill>
              </a:rPr>
              <a:t/>
            </a:r>
            <a:br>
              <a:rPr lang="en-US" sz="3200" dirty="0" smtClean="0">
                <a:solidFill>
                  <a:schemeClr val="tx2">
                    <a:satMod val="200000"/>
                  </a:schemeClr>
                </a:solidFill>
              </a:rPr>
            </a:br>
            <a:endParaRPr lang="en-US" sz="3200" dirty="0">
              <a:solidFill>
                <a:schemeClr val="tx2">
                  <a:satMod val="200000"/>
                </a:schemeClr>
              </a:solidFill>
            </a:endParaRPr>
          </a:p>
        </p:txBody>
      </p:sp>
      <p:sp>
        <p:nvSpPr>
          <p:cNvPr id="63491" name="Content Placeholder 2"/>
          <p:cNvSpPr>
            <a:spLocks noGrp="1"/>
          </p:cNvSpPr>
          <p:nvPr>
            <p:ph idx="1"/>
          </p:nvPr>
        </p:nvSpPr>
        <p:spPr>
          <a:xfrm>
            <a:off x="457200" y="533400"/>
            <a:ext cx="8382000" cy="5822950"/>
          </a:xfrm>
        </p:spPr>
        <p:txBody>
          <a:bodyPr/>
          <a:lstStyle/>
          <a:p>
            <a:pPr eaLnBrk="1" hangingPunct="1"/>
            <a:endParaRPr lang="en-US" sz="2400" i="1" dirty="0" smtClean="0"/>
          </a:p>
          <a:p>
            <a:pPr eaLnBrk="1" hangingPunct="1"/>
            <a:r>
              <a:rPr lang="en-US" sz="2400" i="1" dirty="0" smtClean="0"/>
              <a:t>Clinical significant of Cr rest primarily with its relation to glucose metabolism.</a:t>
            </a:r>
          </a:p>
          <a:p>
            <a:pPr eaLnBrk="1" hangingPunct="1"/>
            <a:endParaRPr lang="en-US" sz="2400" i="1" dirty="0" smtClean="0"/>
          </a:p>
          <a:p>
            <a:pPr eaLnBrk="1" hangingPunct="1"/>
            <a:endParaRPr lang="en-US" sz="2400" i="1" dirty="0" smtClean="0"/>
          </a:p>
          <a:p>
            <a:pPr eaLnBrk="1" hangingPunct="1"/>
            <a:r>
              <a:rPr lang="en-US" sz="2400" i="1" dirty="0" smtClean="0"/>
              <a:t> </a:t>
            </a:r>
            <a:r>
              <a:rPr lang="en-US" sz="2400" i="1" dirty="0"/>
              <a:t>I</a:t>
            </a:r>
            <a:r>
              <a:rPr lang="en-US" sz="2400" i="1" dirty="0" smtClean="0"/>
              <a:t>n USA simple addition of 150 mg of Cr to the daily diet improve glucose tolerance in maturity onset diabetes  Type II.</a:t>
            </a:r>
          </a:p>
          <a:p>
            <a:pPr eaLnBrk="1" hangingPunct="1"/>
            <a:endParaRPr lang="en-US" sz="36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22363"/>
          </a:xfrm>
        </p:spPr>
        <p:txBody>
          <a:bodyPr/>
          <a:lstStyle/>
          <a:p>
            <a:pPr eaLnBrk="1" fontAlgn="auto" hangingPunct="1">
              <a:spcAft>
                <a:spcPts val="0"/>
              </a:spcAft>
              <a:defRPr/>
            </a:pPr>
            <a:r>
              <a:rPr lang="en-US" sz="3200" b="1" i="1" u="sng" dirty="0" smtClean="0">
                <a:solidFill>
                  <a:schemeClr val="tx2">
                    <a:satMod val="200000"/>
                  </a:schemeClr>
                </a:solidFill>
              </a:rPr>
              <a:t>Selenium </a:t>
            </a:r>
            <a:br>
              <a:rPr lang="en-US" sz="3200" b="1" i="1" u="sng" dirty="0" smtClean="0">
                <a:solidFill>
                  <a:schemeClr val="tx2">
                    <a:satMod val="200000"/>
                  </a:schemeClr>
                </a:solidFill>
              </a:rPr>
            </a:br>
            <a:endParaRPr lang="en-US" sz="3200" b="1" i="1" u="sng" dirty="0">
              <a:solidFill>
                <a:schemeClr val="tx2">
                  <a:satMod val="200000"/>
                </a:schemeClr>
              </a:solidFill>
            </a:endParaRPr>
          </a:p>
        </p:txBody>
      </p:sp>
      <p:sp>
        <p:nvSpPr>
          <p:cNvPr id="64515" name="Content Placeholder 2"/>
          <p:cNvSpPr>
            <a:spLocks noGrp="1"/>
          </p:cNvSpPr>
          <p:nvPr>
            <p:ph idx="1"/>
          </p:nvPr>
        </p:nvSpPr>
        <p:spPr>
          <a:xfrm>
            <a:off x="457200" y="990600"/>
            <a:ext cx="8534400" cy="5365750"/>
          </a:xfrm>
        </p:spPr>
        <p:txBody>
          <a:bodyPr/>
          <a:lstStyle/>
          <a:p>
            <a:pPr eaLnBrk="1" hangingPunct="1">
              <a:buNone/>
            </a:pPr>
            <a:r>
              <a:rPr lang="en-US" sz="2400" i="1" dirty="0" smtClean="0"/>
              <a:t>It is constituent of enzyme glutathione peroxidase, isolated from human erythrocyte and type 2 thyroxine 5’ </a:t>
            </a:r>
            <a:r>
              <a:rPr lang="en-US" sz="2400" i="1" dirty="0" err="1" smtClean="0"/>
              <a:t>deiodinase</a:t>
            </a:r>
            <a:r>
              <a:rPr lang="en-US" sz="2400" i="1" dirty="0" smtClean="0"/>
              <a:t>.</a:t>
            </a:r>
          </a:p>
          <a:p>
            <a:pPr eaLnBrk="1" hangingPunct="1">
              <a:buNone/>
            </a:pPr>
            <a:r>
              <a:rPr lang="en-US" sz="3200" b="1" i="1" u="sng" dirty="0" smtClean="0"/>
              <a:t>Biochemistry</a:t>
            </a:r>
          </a:p>
          <a:p>
            <a:pPr marL="411480" eaLnBrk="1" fontAlgn="auto" hangingPunct="1">
              <a:spcAft>
                <a:spcPts val="0"/>
              </a:spcAft>
              <a:buNone/>
              <a:defRPr/>
            </a:pPr>
            <a:r>
              <a:rPr lang="en-US" sz="2400" i="1" dirty="0" smtClean="0"/>
              <a:t>Most Se in tissue present in two form </a:t>
            </a:r>
            <a:r>
              <a:rPr lang="en-US" sz="2400" i="1" dirty="0" err="1" smtClean="0"/>
              <a:t>Selano</a:t>
            </a:r>
            <a:r>
              <a:rPr lang="en-US" sz="2400" i="1" dirty="0" smtClean="0"/>
              <a:t> – cysteine and </a:t>
            </a:r>
          </a:p>
          <a:p>
            <a:pPr marL="411480" eaLnBrk="1" fontAlgn="auto" hangingPunct="1">
              <a:spcAft>
                <a:spcPts val="0"/>
              </a:spcAft>
              <a:buNone/>
              <a:defRPr/>
            </a:pPr>
            <a:r>
              <a:rPr lang="en-US" sz="2400" i="1" dirty="0" err="1" smtClean="0"/>
              <a:t>Selano</a:t>
            </a:r>
            <a:r>
              <a:rPr lang="en-US" sz="2400" i="1" dirty="0" smtClean="0"/>
              <a:t> – methionine. </a:t>
            </a:r>
          </a:p>
          <a:p>
            <a:pPr marL="411480" eaLnBrk="1" fontAlgn="auto" hangingPunct="1">
              <a:spcAft>
                <a:spcPts val="0"/>
              </a:spcAft>
              <a:buNone/>
              <a:defRPr/>
            </a:pPr>
            <a:endParaRPr lang="en-US" sz="2400" i="1" dirty="0" smtClean="0"/>
          </a:p>
          <a:p>
            <a:pPr marL="411480" eaLnBrk="1" fontAlgn="auto" hangingPunct="1">
              <a:spcAft>
                <a:spcPts val="0"/>
              </a:spcAft>
              <a:buFont typeface="Wingdings" pitchFamily="2" charset="2"/>
              <a:buChar char="Ø"/>
              <a:defRPr/>
            </a:pPr>
            <a:r>
              <a:rPr lang="en-US" sz="2400" i="1" dirty="0" err="1" smtClean="0"/>
              <a:t>Selano</a:t>
            </a:r>
            <a:r>
              <a:rPr lang="en-US" sz="2400" i="1" dirty="0" smtClean="0"/>
              <a:t> – methionine is unregulated storage compartment for selenium. </a:t>
            </a:r>
          </a:p>
          <a:p>
            <a:pPr marL="411480" eaLnBrk="1" fontAlgn="auto" hangingPunct="1">
              <a:spcAft>
                <a:spcPts val="0"/>
              </a:spcAft>
              <a:buFont typeface="Wingdings" pitchFamily="2" charset="2"/>
              <a:buChar char="Ø"/>
              <a:defRPr/>
            </a:pPr>
            <a:r>
              <a:rPr lang="en-US" sz="2400" i="1" dirty="0" smtClean="0"/>
              <a:t> </a:t>
            </a:r>
            <a:r>
              <a:rPr lang="en-US" sz="2400" i="1" dirty="0" err="1" smtClean="0"/>
              <a:t>Selano</a:t>
            </a:r>
            <a:r>
              <a:rPr lang="en-US" sz="2400" i="1" dirty="0" smtClean="0"/>
              <a:t> -cysteine is biologically active form of Se and is tightly regulated. </a:t>
            </a:r>
          </a:p>
          <a:p>
            <a:pPr marL="411480" eaLnBrk="1" fontAlgn="auto" hangingPunct="1">
              <a:spcAft>
                <a:spcPts val="0"/>
              </a:spcAft>
              <a:buNone/>
              <a:defRPr/>
            </a:pPr>
            <a:r>
              <a:rPr lang="en-US" sz="2400" i="1" dirty="0" smtClean="0"/>
              <a:t>Selenium help the organism against oxidative stress.</a:t>
            </a:r>
          </a:p>
          <a:p>
            <a:pPr marL="68580" indent="0" eaLnBrk="1" fontAlgn="auto" hangingPunct="1">
              <a:spcAft>
                <a:spcPts val="0"/>
              </a:spcAft>
              <a:buNone/>
              <a:defRPr/>
            </a:pPr>
            <a:r>
              <a:rPr lang="en-US" sz="2400" i="1" dirty="0" smtClean="0"/>
              <a:t>Its involve in the metabolism of thyroid  hormone .</a:t>
            </a:r>
          </a:p>
          <a:p>
            <a:pPr eaLnBrk="1" hangingPunct="1">
              <a:buNone/>
            </a:pPr>
            <a:endParaRPr lang="en-US" sz="2400" i="1" dirty="0" smtClean="0"/>
          </a:p>
          <a:p>
            <a:pPr eaLnBrk="1" hangingPunct="1">
              <a:buNone/>
            </a:pPr>
            <a:r>
              <a:rPr lang="en-US" sz="2400" i="1" dirty="0" smtClean="0"/>
              <a:t> </a:t>
            </a:r>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4294967295"/>
          </p:nvPr>
        </p:nvSpPr>
        <p:spPr>
          <a:xfrm>
            <a:off x="228600" y="152400"/>
            <a:ext cx="8229600" cy="5715000"/>
          </a:xfrm>
        </p:spPr>
        <p:txBody>
          <a:bodyPr/>
          <a:lstStyle/>
          <a:p>
            <a:pPr indent="-66675" eaLnBrk="1" hangingPunct="1">
              <a:buFont typeface="Wingdings" pitchFamily="2" charset="2"/>
              <a:buNone/>
              <a:defRPr/>
            </a:pPr>
            <a:r>
              <a:rPr lang="en-US" sz="2400" i="1" dirty="0" smtClean="0"/>
              <a:t>Glutathione peroxidase catalyse the breakdown of H2O2, phospholipid hydroperoxidase and other free hydroperoxidase.</a:t>
            </a:r>
          </a:p>
          <a:p>
            <a:pPr eaLnBrk="1" hangingPunct="1">
              <a:buNone/>
              <a:defRPr/>
            </a:pPr>
            <a:endParaRPr lang="en-US" sz="3200" b="1" i="1" u="sng" dirty="0" smtClean="0">
              <a:solidFill>
                <a:schemeClr val="accent2">
                  <a:lumMod val="40000"/>
                  <a:lumOff val="60000"/>
                </a:schemeClr>
              </a:solidFill>
            </a:endParaRPr>
          </a:p>
          <a:p>
            <a:pPr eaLnBrk="1" hangingPunct="1">
              <a:buNone/>
              <a:defRPr/>
            </a:pPr>
            <a:r>
              <a:rPr lang="en-US" sz="3200" b="1" i="1" u="sng" dirty="0" smtClean="0">
                <a:solidFill>
                  <a:schemeClr val="accent2">
                    <a:lumMod val="40000"/>
                    <a:lumOff val="60000"/>
                  </a:schemeClr>
                </a:solidFill>
              </a:rPr>
              <a:t>Metabolism</a:t>
            </a:r>
          </a:p>
          <a:p>
            <a:pPr eaLnBrk="1" hangingPunct="1">
              <a:buNone/>
              <a:defRPr/>
            </a:pPr>
            <a:r>
              <a:rPr lang="en-US" sz="2400" i="1" dirty="0" smtClean="0"/>
              <a:t>More than 50 % was absorbed from intestinal tract, RDA for men and women 70 and 55 mg/day respectively, dietary intake vary dependably of the selenium status of the geographical area. </a:t>
            </a:r>
          </a:p>
          <a:p>
            <a:pPr eaLnBrk="1" hangingPunct="1">
              <a:buNone/>
              <a:defRPr/>
            </a:pPr>
            <a:r>
              <a:rPr lang="en-US" sz="2400" i="1" dirty="0" smtClean="0"/>
              <a:t>The principle dietary form are </a:t>
            </a:r>
            <a:r>
              <a:rPr lang="en-US" sz="2400" i="1" dirty="0" err="1" smtClean="0"/>
              <a:t>seleno</a:t>
            </a:r>
            <a:r>
              <a:rPr lang="en-US" sz="2400" i="1" dirty="0" smtClean="0"/>
              <a:t> -amino acid. </a:t>
            </a:r>
          </a:p>
          <a:p>
            <a:pPr eaLnBrk="1" hangingPunct="1">
              <a:buNone/>
              <a:defRPr/>
            </a:pPr>
            <a:endParaRPr lang="en-US" sz="3200" dirty="0" smtClean="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686800" cy="6172200"/>
          </a:xfrm>
        </p:spPr>
        <p:txBody>
          <a:bodyPr/>
          <a:lstStyle/>
          <a:p>
            <a:pPr marL="411480" eaLnBrk="1" fontAlgn="auto" hangingPunct="1">
              <a:spcAft>
                <a:spcPts val="0"/>
              </a:spcAft>
              <a:buNone/>
              <a:defRPr/>
            </a:pPr>
            <a:r>
              <a:rPr lang="en-US" sz="2400" i="1" dirty="0" smtClean="0"/>
              <a:t>Seleno methionine is derived from plant , </a:t>
            </a:r>
            <a:r>
              <a:rPr lang="en-US" sz="2400" i="1" dirty="0" err="1" smtClean="0"/>
              <a:t>seleno</a:t>
            </a:r>
            <a:r>
              <a:rPr lang="en-US" sz="2400" i="1" dirty="0" smtClean="0"/>
              <a:t>- cysteine from animal source. </a:t>
            </a:r>
          </a:p>
          <a:p>
            <a:pPr marL="411480" eaLnBrk="1" fontAlgn="auto" hangingPunct="1">
              <a:spcAft>
                <a:spcPts val="0"/>
              </a:spcAft>
              <a:buNone/>
              <a:defRPr/>
            </a:pPr>
            <a:r>
              <a:rPr lang="en-US" sz="2400" i="1" dirty="0" smtClean="0"/>
              <a:t>Se homeostasis is achieved by regulation of its excretion via the urine in addition vary high intake of Se lead to exhalation of volatile form of Se.</a:t>
            </a:r>
          </a:p>
          <a:p>
            <a:pPr marL="411480" eaLnBrk="1" fontAlgn="auto" hangingPunct="1">
              <a:spcAft>
                <a:spcPts val="0"/>
              </a:spcAft>
              <a:buNone/>
              <a:defRPr/>
            </a:pPr>
            <a:r>
              <a:rPr lang="en-US" sz="3200" i="1" dirty="0" smtClean="0"/>
              <a:t> </a:t>
            </a:r>
            <a:r>
              <a:rPr lang="en-US" sz="3200" b="1" i="1" u="sng" dirty="0" smtClean="0"/>
              <a:t>Clinical significance</a:t>
            </a:r>
          </a:p>
          <a:p>
            <a:pPr marL="411480" eaLnBrk="1" fontAlgn="auto" hangingPunct="1">
              <a:spcAft>
                <a:spcPts val="0"/>
              </a:spcAft>
              <a:buNone/>
              <a:defRPr/>
            </a:pPr>
            <a:r>
              <a:rPr lang="en-US" sz="2800" b="1" i="1" u="sng" dirty="0" smtClean="0">
                <a:solidFill>
                  <a:srgbClr val="FF0000"/>
                </a:solidFill>
              </a:rPr>
              <a:t>Keshan disease</a:t>
            </a:r>
          </a:p>
          <a:p>
            <a:pPr marL="411480" eaLnBrk="1" fontAlgn="auto" hangingPunct="1">
              <a:spcAft>
                <a:spcPts val="0"/>
              </a:spcAft>
              <a:buNone/>
              <a:defRPr/>
            </a:pPr>
            <a:r>
              <a:rPr lang="en-US" sz="2400" i="1" dirty="0" smtClean="0"/>
              <a:t>An endemic cardiomyopathy that affect primarily children and women of child bearing age in certain area of china has been associated with Se deficiency the patient have low glutathione peroxidase activity , hair and serum Se concentration that are 30 – 40 % lower than control level. </a:t>
            </a:r>
          </a:p>
          <a:p>
            <a:pPr marL="411480" eaLnBrk="1" fontAlgn="auto" hangingPunct="1">
              <a:spcAft>
                <a:spcPts val="0"/>
              </a:spcAft>
              <a:buNone/>
              <a:defRPr/>
            </a:pPr>
            <a:r>
              <a:rPr lang="en-US" sz="2400" b="1" i="1" u="sng" dirty="0" smtClean="0"/>
              <a:t> </a:t>
            </a:r>
            <a:endParaRPr lang="en-US" sz="2400" i="1" dirty="0" smtClean="0"/>
          </a:p>
          <a:p>
            <a:pPr marL="411480" eaLnBrk="1" fontAlgn="auto" hangingPunct="1">
              <a:spcAft>
                <a:spcPts val="0"/>
              </a:spcAft>
              <a:buFont typeface="Wingdings"/>
              <a:buChar char=""/>
              <a:defRPr/>
            </a:pPr>
            <a:endParaRPr lang="en-US" sz="4400" dirty="0" smtClean="0"/>
          </a:p>
          <a:p>
            <a:pPr eaLnBrk="1" hangingPunct="1">
              <a:defRPr/>
            </a:pPr>
            <a:endParaRPr lang="en-US" sz="4400" dirty="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1"/>
            <a:ext cx="8077200" cy="685800"/>
          </a:xfrm>
        </p:spPr>
        <p:txBody>
          <a:bodyPr/>
          <a:lstStyle/>
          <a:p>
            <a:r>
              <a:rPr lang="en-US" sz="2800" b="1" i="1" u="sng" dirty="0" smtClean="0">
                <a:solidFill>
                  <a:srgbClr val="FF0000"/>
                </a:solidFill>
              </a:rPr>
              <a:t>Kashin Beck disease:</a:t>
            </a:r>
            <a:endParaRPr lang="en-US" sz="2800" b="1" i="1" u="sng" dirty="0">
              <a:solidFill>
                <a:srgbClr val="FF0000"/>
              </a:solidFill>
            </a:endParaRPr>
          </a:p>
        </p:txBody>
      </p:sp>
      <p:sp>
        <p:nvSpPr>
          <p:cNvPr id="3" name="Content Placeholder 2"/>
          <p:cNvSpPr>
            <a:spLocks noGrp="1"/>
          </p:cNvSpPr>
          <p:nvPr>
            <p:ph idx="1"/>
          </p:nvPr>
        </p:nvSpPr>
        <p:spPr>
          <a:xfrm>
            <a:off x="381000" y="838200"/>
            <a:ext cx="8382000" cy="5181600"/>
          </a:xfrm>
        </p:spPr>
        <p:txBody>
          <a:bodyPr/>
          <a:lstStyle/>
          <a:p>
            <a:pPr marL="60325" indent="7938">
              <a:buFont typeface="Wingdings" pitchFamily="2" charset="2"/>
              <a:buChar char="v"/>
            </a:pPr>
            <a:r>
              <a:rPr lang="en-US" sz="2400" i="1" dirty="0" smtClean="0"/>
              <a:t>An endemic osteoarthritis that occur during adolescent.</a:t>
            </a:r>
          </a:p>
          <a:p>
            <a:pPr marL="60325" indent="7938">
              <a:buFont typeface="Wingdings" pitchFamily="2" charset="2"/>
              <a:buChar char="v"/>
            </a:pPr>
            <a:endParaRPr lang="en-US" sz="2400" i="1" dirty="0" smtClean="0"/>
          </a:p>
          <a:p>
            <a:pPr marL="60325" indent="7938">
              <a:buFont typeface="Wingdings" pitchFamily="2" charset="2"/>
              <a:buChar char="v"/>
            </a:pPr>
            <a:r>
              <a:rPr lang="en-US" sz="2400" i="1" dirty="0" smtClean="0"/>
              <a:t>Is another disease linked to low selenium status in china.</a:t>
            </a:r>
          </a:p>
          <a:p>
            <a:pPr marL="60325" indent="7938">
              <a:buFont typeface="Wingdings" pitchFamily="2" charset="2"/>
              <a:buChar char="v"/>
            </a:pPr>
            <a:endParaRPr lang="en-US" sz="2400" i="1" dirty="0" smtClean="0"/>
          </a:p>
          <a:p>
            <a:pPr marL="60325" indent="7938">
              <a:buFont typeface="Wingdings" pitchFamily="2" charset="2"/>
              <a:buChar char="v"/>
            </a:pPr>
            <a:r>
              <a:rPr lang="en-US" sz="2400" i="1" dirty="0" smtClean="0"/>
              <a:t> Epidemiological studies have related impaired Se status and </a:t>
            </a:r>
          </a:p>
          <a:p>
            <a:pPr marL="60325" indent="7938">
              <a:buFont typeface="Wingdings" pitchFamily="2" charset="2"/>
              <a:buChar char="v"/>
            </a:pPr>
            <a:endParaRPr lang="en-US" sz="2400" i="1" dirty="0" smtClean="0"/>
          </a:p>
          <a:p>
            <a:pPr marL="60325" indent="7938">
              <a:buFont typeface="Wingdings" pitchFamily="2" charset="2"/>
              <a:buChar char="v"/>
            </a:pPr>
            <a:r>
              <a:rPr lang="en-US" sz="2400" i="1" dirty="0" smtClean="0"/>
              <a:t>intake with increase incidence of cancer and cardiomyopathy.</a:t>
            </a:r>
          </a:p>
          <a:p>
            <a:pPr marL="60325" indent="7938">
              <a:buFont typeface="Wingdings" pitchFamily="2" charset="2"/>
              <a:buChar char="v"/>
            </a:pPr>
            <a:endParaRPr lang="en-US" sz="3600" dirty="0"/>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685799"/>
          </a:xfrm>
        </p:spPr>
        <p:txBody>
          <a:bodyPr>
            <a:noAutofit/>
          </a:bodyPr>
          <a:lstStyle/>
          <a:p>
            <a:r>
              <a:rPr lang="en-US" sz="3200" b="1" i="1" u="sng" dirty="0" smtClean="0">
                <a:solidFill>
                  <a:srgbClr val="FF0000"/>
                </a:solidFill>
              </a:rPr>
              <a:t>Cobalt</a:t>
            </a:r>
            <a:r>
              <a:rPr lang="en-US" sz="3200" i="1" u="sng" dirty="0" smtClean="0"/>
              <a:t/>
            </a:r>
            <a:br>
              <a:rPr lang="en-US" sz="3200" i="1" u="sng" dirty="0" smtClean="0"/>
            </a:br>
            <a:endParaRPr lang="en-US" sz="3200" i="1" u="sng" dirty="0"/>
          </a:p>
        </p:txBody>
      </p:sp>
      <p:sp>
        <p:nvSpPr>
          <p:cNvPr id="3" name="Content Placeholder 2"/>
          <p:cNvSpPr>
            <a:spLocks noGrp="1"/>
          </p:cNvSpPr>
          <p:nvPr>
            <p:ph idx="1"/>
          </p:nvPr>
        </p:nvSpPr>
        <p:spPr>
          <a:xfrm>
            <a:off x="381000" y="762000"/>
            <a:ext cx="8305800" cy="5562600"/>
          </a:xfrm>
        </p:spPr>
        <p:txBody>
          <a:bodyPr>
            <a:normAutofit/>
          </a:bodyPr>
          <a:lstStyle/>
          <a:p>
            <a:pPr>
              <a:buNone/>
            </a:pPr>
            <a:endParaRPr lang="en-US" sz="2400" i="1" dirty="0" smtClean="0"/>
          </a:p>
          <a:p>
            <a:pPr>
              <a:buNone/>
            </a:pPr>
            <a:r>
              <a:rPr lang="en-US" sz="2400" i="1" dirty="0" smtClean="0"/>
              <a:t>Cobalt is essential For Humans Only as an integral part Of vitamin B12 (cobalamin). </a:t>
            </a:r>
          </a:p>
          <a:p>
            <a:pPr>
              <a:buNone/>
            </a:pPr>
            <a:endParaRPr lang="en-US" sz="2400" i="1" dirty="0" smtClean="0"/>
          </a:p>
          <a:p>
            <a:pPr>
              <a:buNone/>
            </a:pPr>
            <a:r>
              <a:rPr lang="en-US" sz="2400" i="1" dirty="0" smtClean="0"/>
              <a:t>No other function for cobalt in the Human body is known.</a:t>
            </a:r>
          </a:p>
          <a:p>
            <a:pPr>
              <a:buNone/>
            </a:pPr>
            <a:endParaRPr lang="en-US" sz="2400" i="1" dirty="0" smtClean="0"/>
          </a:p>
          <a:p>
            <a:pPr>
              <a:buNone/>
            </a:pPr>
            <a:r>
              <a:rPr lang="en-US" sz="2400" i="1" dirty="0" smtClean="0"/>
              <a:t> Micro flora  of the human Intestine Are Not Able To Use Cobalt To Synthesize Physiologically Active cobalamin.</a:t>
            </a:r>
          </a:p>
          <a:p>
            <a:pPr>
              <a:buNone/>
            </a:pPr>
            <a:endParaRPr lang="en-US" sz="2400" i="1" dirty="0" smtClean="0"/>
          </a:p>
          <a:p>
            <a:pPr>
              <a:buNone/>
            </a:pPr>
            <a:r>
              <a:rPr lang="en-US" sz="2400" i="1" dirty="0" smtClean="0"/>
              <a:t>The human vitamin B12 Requirement Must be supplied by the diet. Free  (non-vitamin B12) cobalt does Not Interact with the body vitamin B12 pool</a:t>
            </a:r>
            <a:endParaRPr lang="en-US" sz="2400" i="1" dirty="0"/>
          </a:p>
        </p:txBody>
      </p:sp>
    </p:spTree>
    <p:extLst>
      <p:ext uri="{BB962C8B-B14F-4D97-AF65-F5344CB8AC3E}">
        <p14:creationId xmlns:p14="http://schemas.microsoft.com/office/powerpoint/2010/main" xmlns="" val="3592029469"/>
      </p:ext>
    </p:extLst>
  </p:cSld>
  <p:clrMapOvr>
    <a:masterClrMapping/>
  </p:clrMapOvr>
  <p:transition>
    <p:wedge/>
    <p:sndAc>
      <p:stSnd>
        <p:snd r:embed="rId2" name="suction.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6019800" cy="685800"/>
          </a:xfrm>
        </p:spPr>
        <p:txBody>
          <a:bodyPr>
            <a:noAutofit/>
          </a:bodyPr>
          <a:lstStyle/>
          <a:p>
            <a:pPr eaLnBrk="1" fontAlgn="auto" hangingPunct="1">
              <a:spcAft>
                <a:spcPts val="0"/>
              </a:spcAft>
              <a:defRPr/>
            </a:pPr>
            <a:r>
              <a:rPr lang="en-US" sz="3200" b="1" i="1" u="sng" dirty="0" smtClean="0">
                <a:solidFill>
                  <a:srgbClr val="FF0000"/>
                </a:solidFill>
              </a:rPr>
              <a:t>Floride</a:t>
            </a:r>
            <a:r>
              <a:rPr lang="en-US" sz="4800" b="1" dirty="0" smtClean="0">
                <a:solidFill>
                  <a:srgbClr val="FF0000"/>
                </a:solidFill>
              </a:rPr>
              <a:t> </a:t>
            </a:r>
            <a:br>
              <a:rPr lang="en-US" sz="4800" b="1" dirty="0" smtClean="0">
                <a:solidFill>
                  <a:srgbClr val="FF0000"/>
                </a:solidFill>
              </a:rPr>
            </a:br>
            <a:endParaRPr lang="en-US" sz="4800" b="1" dirty="0">
              <a:solidFill>
                <a:srgbClr val="FF0000"/>
              </a:solidFill>
            </a:endParaRPr>
          </a:p>
        </p:txBody>
      </p:sp>
      <p:sp>
        <p:nvSpPr>
          <p:cNvPr id="71683" name="Content Placeholder 2"/>
          <p:cNvSpPr>
            <a:spLocks noGrp="1"/>
          </p:cNvSpPr>
          <p:nvPr>
            <p:ph idx="1"/>
          </p:nvPr>
        </p:nvSpPr>
        <p:spPr>
          <a:xfrm>
            <a:off x="457200" y="1143000"/>
            <a:ext cx="8458200" cy="5213350"/>
          </a:xfrm>
        </p:spPr>
        <p:txBody>
          <a:bodyPr/>
          <a:lstStyle/>
          <a:p>
            <a:pPr eaLnBrk="1" hangingPunct="1">
              <a:buNone/>
            </a:pPr>
            <a:r>
              <a:rPr lang="en-US" sz="2400" i="1" dirty="0" smtClean="0"/>
              <a:t>It has unique pharmacological propriety in preventing tooth decay although floride has been shown to effect enzyme activity and growth in animal , its benefit for human nutrition lies in its anti carcinogenic action</a:t>
            </a:r>
            <a:r>
              <a:rPr lang="en-US" dirty="0" smtClean="0"/>
              <a:t>. </a:t>
            </a:r>
          </a:p>
          <a:p>
            <a:pPr eaLnBrk="1" hangingPunct="1">
              <a:buNone/>
            </a:pPr>
            <a:r>
              <a:rPr lang="en-US" sz="2800" b="1" i="1" u="sng" dirty="0" smtClean="0">
                <a:solidFill>
                  <a:srgbClr val="FF0000"/>
                </a:solidFill>
              </a:rPr>
              <a:t> Biochemistry</a:t>
            </a:r>
          </a:p>
          <a:p>
            <a:pPr marL="411480" eaLnBrk="1" fontAlgn="auto" hangingPunct="1">
              <a:spcAft>
                <a:spcPts val="0"/>
              </a:spcAft>
              <a:buFont typeface="Wingdings" pitchFamily="2" charset="2"/>
              <a:buChar char="Ø"/>
              <a:defRPr/>
            </a:pPr>
            <a:r>
              <a:rPr lang="en-US" sz="2400" i="1" dirty="0" smtClean="0"/>
              <a:t>Inorganic florid is readily absorbed in small intestine and distribute entirely to bone and teeth. </a:t>
            </a:r>
          </a:p>
          <a:p>
            <a:pPr marL="411480" eaLnBrk="1" fontAlgn="auto" hangingPunct="1">
              <a:spcAft>
                <a:spcPts val="0"/>
              </a:spcAft>
              <a:buNone/>
              <a:defRPr/>
            </a:pPr>
            <a:endParaRPr lang="en-US" sz="2400" i="1" dirty="0" smtClean="0"/>
          </a:p>
          <a:p>
            <a:pPr marL="411480" eaLnBrk="1" fontAlgn="auto" hangingPunct="1">
              <a:spcAft>
                <a:spcPts val="0"/>
              </a:spcAft>
              <a:buFont typeface="Wingdings" pitchFamily="2" charset="2"/>
              <a:buChar char="Ø"/>
              <a:defRPr/>
            </a:pPr>
            <a:r>
              <a:rPr lang="en-US" sz="2400" i="1" dirty="0" smtClean="0"/>
              <a:t>Renal excretion is the most important for regulation of body florid content. </a:t>
            </a:r>
          </a:p>
          <a:p>
            <a:pPr marL="411480" eaLnBrk="1" fontAlgn="auto" hangingPunct="1">
              <a:spcAft>
                <a:spcPts val="0"/>
              </a:spcAft>
              <a:buFont typeface="Wingdings" pitchFamily="2" charset="2"/>
              <a:buChar char="Ø"/>
              <a:defRPr/>
            </a:pPr>
            <a:endParaRPr lang="en-US" sz="2400" i="1" dirty="0" smtClean="0"/>
          </a:p>
          <a:p>
            <a:pPr eaLnBrk="1" hangingPunct="1"/>
            <a:endParaRPr lang="en-US" dirty="0" smtClean="0"/>
          </a:p>
        </p:txBody>
      </p:sp>
    </p:spTree>
    <p:extLst>
      <p:ext uri="{BB962C8B-B14F-4D97-AF65-F5344CB8AC3E}">
        <p14:creationId xmlns:p14="http://schemas.microsoft.com/office/powerpoint/2010/main" xmlns="" val="171853514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Content Placeholder 2"/>
          <p:cNvSpPr>
            <a:spLocks noGrp="1"/>
          </p:cNvSpPr>
          <p:nvPr>
            <p:ph idx="4294967295"/>
          </p:nvPr>
        </p:nvSpPr>
        <p:spPr>
          <a:xfrm>
            <a:off x="381000" y="381000"/>
            <a:ext cx="8153400" cy="5791200"/>
          </a:xfrm>
        </p:spPr>
        <p:txBody>
          <a:bodyPr>
            <a:normAutofit/>
          </a:bodyPr>
          <a:lstStyle/>
          <a:p>
            <a:pPr eaLnBrk="1" hangingPunct="1">
              <a:buNone/>
            </a:pPr>
            <a:endParaRPr lang="en-US" sz="2400" i="1" dirty="0" smtClean="0"/>
          </a:p>
          <a:p>
            <a:pPr eaLnBrk="1" hangingPunct="1">
              <a:buNone/>
            </a:pPr>
            <a:r>
              <a:rPr lang="en-US" sz="2400" i="1" dirty="0" smtClean="0"/>
              <a:t>Normal serum or plasma concentration 10 – 200 </a:t>
            </a:r>
            <a:r>
              <a:rPr lang="en-US" sz="2400" i="1" dirty="0" err="1" smtClean="0"/>
              <a:t>ug</a:t>
            </a:r>
            <a:r>
              <a:rPr lang="en-US" sz="2400" i="1" dirty="0" smtClean="0"/>
              <a:t>/l in adult the estimated safe and adequate intake = 1.5 – 4 mg/day. </a:t>
            </a:r>
          </a:p>
          <a:p>
            <a:pPr eaLnBrk="1" hangingPunct="1">
              <a:buNone/>
            </a:pPr>
            <a:endParaRPr lang="en-US" sz="2400" i="1" dirty="0" smtClean="0"/>
          </a:p>
          <a:p>
            <a:pPr eaLnBrk="1" hangingPunct="1">
              <a:buNone/>
            </a:pPr>
            <a:endParaRPr lang="en-US" sz="2400" i="1" dirty="0" smtClean="0"/>
          </a:p>
          <a:p>
            <a:pPr eaLnBrk="1" hangingPunct="1">
              <a:buNone/>
            </a:pPr>
            <a:r>
              <a:rPr lang="en-US" sz="2400" i="1" dirty="0" smtClean="0"/>
              <a:t>Floriated drinking water contribute appreciable to total fluoride intake. </a:t>
            </a:r>
          </a:p>
          <a:p>
            <a:pPr eaLnBrk="1" hangingPunct="1"/>
            <a:endParaRPr lang="en-US" sz="2400" i="1" dirty="0" smtClean="0"/>
          </a:p>
          <a:p>
            <a:pPr eaLnBrk="1" hangingPunct="1">
              <a:buNone/>
            </a:pPr>
            <a:endParaRPr lang="en-US" sz="2400" i="1" dirty="0" smtClean="0"/>
          </a:p>
          <a:p>
            <a:pPr eaLnBrk="1" hangingPunct="1">
              <a:buNone/>
            </a:pPr>
            <a:r>
              <a:rPr lang="en-US" sz="2400" i="1" dirty="0" smtClean="0"/>
              <a:t>Sea food and Tea are higher in fluoride than cereal , grains and cow milk. </a:t>
            </a:r>
          </a:p>
        </p:txBody>
      </p:sp>
    </p:spTree>
    <p:extLst>
      <p:ext uri="{BB962C8B-B14F-4D97-AF65-F5344CB8AC3E}">
        <p14:creationId xmlns:p14="http://schemas.microsoft.com/office/powerpoint/2010/main" xmlns="" val="235734487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bwMode="auto">
          <a:xfrm>
            <a:off x="609600" y="274638"/>
            <a:ext cx="8324850" cy="868362"/>
          </a:xfrm>
          <a:noFill/>
        </p:spPr>
        <p:txBody>
          <a:bodyPr vert="horz" wrap="square" lIns="91440" tIns="45720" rIns="91440" bIns="45720" numCol="1" anchorCtr="0" compatLnSpc="1">
            <a:prstTxWarp prst="textNoShape">
              <a:avLst/>
            </a:prstTxWarp>
          </a:bodyPr>
          <a:lstStyle/>
          <a:p>
            <a:pPr eaLnBrk="1" hangingPunct="1"/>
            <a:r>
              <a:rPr lang="en-US" altLang="ar-IQ" sz="3200" b="1" i="1" u="sng" dirty="0" smtClean="0">
                <a:solidFill>
                  <a:schemeClr val="accent4">
                    <a:lumMod val="20000"/>
                    <a:lumOff val="80000"/>
                  </a:schemeClr>
                </a:solidFill>
                <a:effectLst/>
                <a:latin typeface="Times New Roman" pitchFamily="18" charset="0"/>
                <a:cs typeface="Times New Roman" pitchFamily="18" charset="0"/>
              </a:rPr>
              <a:t>Source of minerals</a:t>
            </a:r>
          </a:p>
        </p:txBody>
      </p:sp>
      <p:sp>
        <p:nvSpPr>
          <p:cNvPr id="84995" name="Rectangle 3"/>
          <p:cNvSpPr>
            <a:spLocks noGrp="1"/>
          </p:cNvSpPr>
          <p:nvPr>
            <p:ph type="body" idx="1"/>
          </p:nvPr>
        </p:nvSpPr>
        <p:spPr>
          <a:xfrm>
            <a:off x="533400" y="1066800"/>
            <a:ext cx="8401050" cy="5181600"/>
          </a:xfrm>
        </p:spPr>
        <p:txBody>
          <a:bodyPr/>
          <a:lstStyle/>
          <a:p>
            <a:pPr algn="just" rtl="0" eaLnBrk="1" hangingPunct="1">
              <a:spcBef>
                <a:spcPct val="0"/>
              </a:spcBef>
              <a:buFont typeface="Wingdings 2" pitchFamily="18" charset="2"/>
              <a:buNone/>
            </a:pPr>
            <a:endParaRPr lang="en-US" altLang="ar-IQ" sz="2000" dirty="0" smtClean="0">
              <a:solidFill>
                <a:srgbClr val="02303E"/>
              </a:solidFill>
              <a:latin typeface="Times New Roman" pitchFamily="18" charset="0"/>
              <a:cs typeface="Times New Roman" pitchFamily="18" charset="0"/>
            </a:endParaRPr>
          </a:p>
          <a:p>
            <a:pPr algn="just" rtl="0" eaLnBrk="1" hangingPunct="1">
              <a:spcBef>
                <a:spcPct val="0"/>
              </a:spcBef>
              <a:buFont typeface="Wingdings 2" pitchFamily="18" charset="2"/>
              <a:buNone/>
            </a:pPr>
            <a:r>
              <a:rPr lang="en-US" altLang="ar-IQ" sz="2400" i="1" dirty="0" smtClean="0">
                <a:solidFill>
                  <a:srgbClr val="FFFF00"/>
                </a:solidFill>
                <a:latin typeface="Times New Roman" pitchFamily="18" charset="0"/>
                <a:cs typeface="Times New Roman" pitchFamily="18" charset="0"/>
              </a:rPr>
              <a:t>  Minerals are found in most foods, grains, fruits and vegetables, dry foods, meets and  fish. </a:t>
            </a:r>
          </a:p>
          <a:p>
            <a:pPr algn="just" rtl="0" eaLnBrk="1" hangingPunct="1">
              <a:spcBef>
                <a:spcPct val="0"/>
              </a:spcBef>
              <a:buFont typeface="Wingdings 2" pitchFamily="18" charset="2"/>
              <a:buNone/>
            </a:pPr>
            <a:r>
              <a:rPr lang="en-US" altLang="ar-IQ" sz="2400" i="1" dirty="0" smtClean="0">
                <a:solidFill>
                  <a:srgbClr val="FFFF00"/>
                </a:solidFill>
                <a:latin typeface="Times New Roman" pitchFamily="18" charset="0"/>
                <a:cs typeface="Times New Roman" pitchFamily="18" charset="0"/>
              </a:rPr>
              <a:t> </a:t>
            </a:r>
          </a:p>
          <a:p>
            <a:pPr eaLnBrk="1" hangingPunct="1"/>
            <a:endParaRPr lang="en-US" altLang="ar-IQ" dirty="0" smtClean="0"/>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84994"/>
                                        </p:tgtEl>
                                        <p:attrNameLst>
                                          <p:attrName>style.visibility</p:attrName>
                                        </p:attrNameLst>
                                      </p:cBhvr>
                                      <p:to>
                                        <p:strVal val="visible"/>
                                      </p:to>
                                    </p:set>
                                    <p:anim by="(-#ppt_w*2)" calcmode="lin" valueType="num">
                                      <p:cBhvr rctx="PPT">
                                        <p:cTn id="7" dur="500" autoRev="1" fill="hold">
                                          <p:stCondLst>
                                            <p:cond delay="0"/>
                                          </p:stCondLst>
                                        </p:cTn>
                                        <p:tgtEl>
                                          <p:spTgt spid="84994"/>
                                        </p:tgtEl>
                                        <p:attrNameLst>
                                          <p:attrName>ppt_w</p:attrName>
                                        </p:attrNameLst>
                                      </p:cBhvr>
                                    </p:anim>
                                    <p:anim by="(#ppt_w*0.50)" calcmode="lin" valueType="num">
                                      <p:cBhvr>
                                        <p:cTn id="8" dur="500" decel="50000" autoRev="1" fill="hold">
                                          <p:stCondLst>
                                            <p:cond delay="0"/>
                                          </p:stCondLst>
                                        </p:cTn>
                                        <p:tgtEl>
                                          <p:spTgt spid="84994"/>
                                        </p:tgtEl>
                                        <p:attrNameLst>
                                          <p:attrName>ppt_x</p:attrName>
                                        </p:attrNameLst>
                                      </p:cBhvr>
                                    </p:anim>
                                    <p:anim from="(-#ppt_h/2)" to="(#ppt_y)" calcmode="lin" valueType="num">
                                      <p:cBhvr>
                                        <p:cTn id="9" dur="1000" fill="hold">
                                          <p:stCondLst>
                                            <p:cond delay="0"/>
                                          </p:stCondLst>
                                        </p:cTn>
                                        <p:tgtEl>
                                          <p:spTgt spid="84994"/>
                                        </p:tgtEl>
                                        <p:attrNameLst>
                                          <p:attrName>ppt_y</p:attrName>
                                        </p:attrNameLst>
                                      </p:cBhvr>
                                    </p:anim>
                                    <p:animRot by="21600000">
                                      <p:cBhvr>
                                        <p:cTn id="10" dur="1000" fill="hold">
                                          <p:stCondLst>
                                            <p:cond delay="0"/>
                                          </p:stCondLst>
                                        </p:cTn>
                                        <p:tgtEl>
                                          <p:spTgt spid="84994"/>
                                        </p:tgtEl>
                                        <p:attrNameLst>
                                          <p:attrName>r</p:attrName>
                                        </p:attrNameLst>
                                      </p:cBhvr>
                                    </p:animRot>
                                  </p:childTnLst>
                                </p:cTn>
                              </p:par>
                            </p:childTnLst>
                          </p:cTn>
                        </p:par>
                        <p:par>
                          <p:cTn id="11" fill="hold" nodeType="afterGroup">
                            <p:stCondLst>
                              <p:cond delay="2500"/>
                            </p:stCondLst>
                            <p:childTnLst>
                              <p:par>
                                <p:cTn id="12" presetID="6" presetClass="entr" presetSubtype="32" fill="hold" grpId="0" nodeType="afterEffect">
                                  <p:stCondLst>
                                    <p:cond delay="0"/>
                                  </p:stCondLst>
                                  <p:childTnLst>
                                    <p:set>
                                      <p:cBhvr>
                                        <p:cTn id="13" dur="1" fill="hold">
                                          <p:stCondLst>
                                            <p:cond delay="0"/>
                                          </p:stCondLst>
                                        </p:cTn>
                                        <p:tgtEl>
                                          <p:spTgt spid="84995">
                                            <p:txEl>
                                              <p:pRg st="1" end="1"/>
                                            </p:txEl>
                                          </p:spTgt>
                                        </p:tgtEl>
                                        <p:attrNameLst>
                                          <p:attrName>style.visibility</p:attrName>
                                        </p:attrNameLst>
                                      </p:cBhvr>
                                      <p:to>
                                        <p:strVal val="visible"/>
                                      </p:to>
                                    </p:set>
                                    <p:animEffect transition="in" filter="circle(out)">
                                      <p:cBhvr>
                                        <p:cTn id="14" dur="1000"/>
                                        <p:tgtEl>
                                          <p:spTgt spid="84995">
                                            <p:txEl>
                                              <p:pRg st="1" end="1"/>
                                            </p:txEl>
                                          </p:spTgt>
                                        </p:tgtEl>
                                      </p:cBhvr>
                                    </p:animEffect>
                                  </p:childTnLst>
                                </p:cTn>
                              </p:par>
                            </p:childTnLst>
                          </p:cTn>
                        </p:par>
                        <p:par>
                          <p:cTn id="15" fill="hold" nodeType="afterGroup">
                            <p:stCondLst>
                              <p:cond delay="3500"/>
                            </p:stCondLst>
                            <p:childTnLst>
                              <p:par>
                                <p:cTn id="16" presetID="6" presetClass="entr" presetSubtype="32" fill="hold" grpId="0" nodeType="afterEffect">
                                  <p:stCondLst>
                                    <p:cond delay="0"/>
                                  </p:stCondLst>
                                  <p:childTnLst>
                                    <p:set>
                                      <p:cBhvr>
                                        <p:cTn id="17" dur="1" fill="hold">
                                          <p:stCondLst>
                                            <p:cond delay="0"/>
                                          </p:stCondLst>
                                        </p:cTn>
                                        <p:tgtEl>
                                          <p:spTgt spid="84995">
                                            <p:txEl>
                                              <p:pRg st="2" end="2"/>
                                            </p:txEl>
                                          </p:spTgt>
                                        </p:tgtEl>
                                        <p:attrNameLst>
                                          <p:attrName>style.visibility</p:attrName>
                                        </p:attrNameLst>
                                      </p:cBhvr>
                                      <p:to>
                                        <p:strVal val="visible"/>
                                      </p:to>
                                    </p:set>
                                    <p:animEffect transition="in" filter="circle(out)">
                                      <p:cBhvr>
                                        <p:cTn id="18" dur="1000"/>
                                        <p:tgtEl>
                                          <p:spTgt spid="849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Dell\Desktop\thank you\collection-and-handling-of-blood-41-638[1].jpg"/>
          <p:cNvPicPr>
            <a:picLocks noGrp="1" noChangeAspect="1" noChangeArrowheads="1"/>
          </p:cNvPicPr>
          <p:nvPr>
            <p:ph idx="1"/>
          </p:nvPr>
        </p:nvPicPr>
        <p:blipFill>
          <a:blip r:embed="rId3" cstate="print"/>
          <a:srcRect/>
          <a:stretch>
            <a:fillRect/>
          </a:stretch>
        </p:blipFill>
        <p:spPr bwMode="auto">
          <a:xfrm>
            <a:off x="152400" y="0"/>
            <a:ext cx="8991600" cy="6705599"/>
          </a:xfrm>
          <a:prstGeom prst="rect">
            <a:avLst/>
          </a:prstGeom>
          <a:noFill/>
        </p:spPr>
      </p:pic>
    </p:spTree>
    <p:extLst>
      <p:ext uri="{BB962C8B-B14F-4D97-AF65-F5344CB8AC3E}">
        <p14:creationId xmlns:p14="http://schemas.microsoft.com/office/powerpoint/2010/main" xmlns="" val="3885971111"/>
      </p:ext>
    </p:extLst>
  </p:cSld>
  <p:clrMapOvr>
    <a:masterClrMapping/>
  </p:clrMapOvr>
  <p:transition>
    <p:wedge/>
    <p:sndAc>
      <p:stSnd>
        <p:snd r:embed="rId2" name="suction.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bwMode="auto">
          <a:xfrm>
            <a:off x="533400" y="152400"/>
            <a:ext cx="3505200" cy="762000"/>
          </a:xfrm>
          <a:noFill/>
        </p:spPr>
        <p:txBody>
          <a:bodyPr vert="horz" wrap="square" lIns="91440" tIns="45720" rIns="91440" bIns="45720" numCol="1" anchorCtr="0" compatLnSpc="1">
            <a:prstTxWarp prst="textNoShape">
              <a:avLst/>
            </a:prstTxWarp>
          </a:bodyPr>
          <a:lstStyle/>
          <a:p>
            <a:pPr eaLnBrk="1" hangingPunct="1"/>
            <a:r>
              <a:rPr lang="en-US" altLang="ar-IQ" b="1" i="1" u="sng" dirty="0" smtClean="0">
                <a:effectLst/>
              </a:rPr>
              <a:t>Sodium</a:t>
            </a:r>
          </a:p>
        </p:txBody>
      </p:sp>
      <p:sp>
        <p:nvSpPr>
          <p:cNvPr id="72707" name="Rectangle 3"/>
          <p:cNvSpPr>
            <a:spLocks noGrp="1"/>
          </p:cNvSpPr>
          <p:nvPr>
            <p:ph type="body" idx="1"/>
          </p:nvPr>
        </p:nvSpPr>
        <p:spPr>
          <a:xfrm>
            <a:off x="381000" y="762000"/>
            <a:ext cx="8686800" cy="5867400"/>
          </a:xfrm>
        </p:spPr>
        <p:txBody>
          <a:bodyPr/>
          <a:lstStyle/>
          <a:p>
            <a:pPr algn="l" rtl="0" eaLnBrk="1" hangingPunct="1">
              <a:buFont typeface="Wingdings 2" pitchFamily="18" charset="2"/>
              <a:buNone/>
            </a:pPr>
            <a:r>
              <a:rPr lang="en-US" altLang="ar-IQ" sz="2800" b="1" i="1" u="sng" dirty="0" smtClean="0">
                <a:solidFill>
                  <a:srgbClr val="FFFF00"/>
                </a:solidFill>
              </a:rPr>
              <a:t>Important and Functions:</a:t>
            </a:r>
          </a:p>
          <a:p>
            <a:pPr algn="l" rtl="0" eaLnBrk="1" hangingPunct="1">
              <a:buFont typeface="Wingdings 2" pitchFamily="18" charset="2"/>
              <a:buNone/>
            </a:pPr>
            <a:r>
              <a:rPr lang="en-US" altLang="ar-IQ" sz="2400" i="1" dirty="0" smtClean="0"/>
              <a:t>Is the major cat ion of ECF because it represents  90% of plasma.</a:t>
            </a:r>
          </a:p>
          <a:p>
            <a:pPr algn="l" rtl="0" eaLnBrk="1" hangingPunct="1">
              <a:buFont typeface="Wingdings 2" pitchFamily="18" charset="2"/>
              <a:buNone/>
            </a:pPr>
            <a:r>
              <a:rPr lang="en-US" altLang="ar-IQ" sz="2400" i="1" dirty="0" smtClean="0"/>
              <a:t>Responsible of  half , ½  of the osmolality of the plasma.</a:t>
            </a:r>
          </a:p>
          <a:p>
            <a:pPr algn="l" rtl="0" eaLnBrk="1" hangingPunct="1">
              <a:buFont typeface="Wingdings 2" pitchFamily="18" charset="2"/>
              <a:buNone/>
            </a:pPr>
            <a:r>
              <a:rPr lang="en-US" altLang="ar-IQ" sz="2400" i="1" dirty="0" smtClean="0"/>
              <a:t>Play a central role in maintaining normal distribution of water and osmotic pressure of ECF.</a:t>
            </a:r>
          </a:p>
          <a:p>
            <a:pPr algn="l" rtl="0" eaLnBrk="1" hangingPunct="1">
              <a:buFont typeface="Wingdings 2" pitchFamily="18" charset="2"/>
              <a:buNone/>
            </a:pPr>
            <a:r>
              <a:rPr lang="en-US" altLang="ar-IQ" sz="2800" b="1" i="1" dirty="0" smtClean="0">
                <a:solidFill>
                  <a:srgbClr val="03556B"/>
                </a:solidFill>
              </a:rPr>
              <a:t>     </a:t>
            </a:r>
            <a:r>
              <a:rPr lang="en-US" altLang="ar-IQ" sz="2800" b="1" i="1" u="sng" dirty="0" smtClean="0">
                <a:solidFill>
                  <a:srgbClr val="FFFF00"/>
                </a:solidFill>
              </a:rPr>
              <a:t>Absorption</a:t>
            </a:r>
          </a:p>
          <a:p>
            <a:pPr algn="l" rtl="0" eaLnBrk="1" hangingPunct="1">
              <a:buFont typeface="Wingdings 2" pitchFamily="18" charset="2"/>
              <a:buNone/>
            </a:pPr>
            <a:r>
              <a:rPr lang="en-US" altLang="ar-IQ" sz="2400" i="1" dirty="0" smtClean="0"/>
              <a:t>Normal diet contain 8 to 15 gm of NaCl. Which regulate the amounts of Na in the body.</a:t>
            </a:r>
          </a:p>
          <a:p>
            <a:pPr algn="l" rtl="0" eaLnBrk="1" hangingPunct="1">
              <a:buFont typeface="Wingdings 2" pitchFamily="18" charset="2"/>
              <a:buNone/>
            </a:pPr>
            <a:r>
              <a:rPr lang="en-US" altLang="ar-IQ" sz="2400" i="1" dirty="0" smtClean="0"/>
              <a:t>1. Na initially filtered by glom rule.</a:t>
            </a:r>
          </a:p>
          <a:p>
            <a:pPr algn="l" rtl="0" eaLnBrk="1" hangingPunct="1">
              <a:buFont typeface="Wingdings 2" pitchFamily="18" charset="2"/>
              <a:buNone/>
            </a:pPr>
            <a:r>
              <a:rPr lang="en-US" altLang="ar-IQ" sz="2400" i="1" dirty="0" smtClean="0"/>
              <a:t>2.  60---70 % of filtered absorbed in the proximal tubules with  HCO3,and water.</a:t>
            </a:r>
          </a:p>
          <a:p>
            <a:pPr algn="l" rtl="0" eaLnBrk="1" hangingPunct="1">
              <a:buFont typeface="Wingdings 2" pitchFamily="18" charset="2"/>
              <a:buNone/>
            </a:pPr>
            <a:r>
              <a:rPr lang="en-US" altLang="ar-IQ" sz="2400" i="1" dirty="0" smtClean="0"/>
              <a:t>3.  25---30% reabsorbed in the loop of Henley along with CL.</a:t>
            </a:r>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72706"/>
                                        </p:tgtEl>
                                        <p:attrNameLst>
                                          <p:attrName>style.visibility</p:attrName>
                                        </p:attrNameLst>
                                      </p:cBhvr>
                                      <p:to>
                                        <p:strVal val="visible"/>
                                      </p:to>
                                    </p:set>
                                    <p:anim by="(-#ppt_w*2)" calcmode="lin" valueType="num">
                                      <p:cBhvr rctx="PPT">
                                        <p:cTn id="7" dur="500" autoRev="1" fill="hold">
                                          <p:stCondLst>
                                            <p:cond delay="0"/>
                                          </p:stCondLst>
                                        </p:cTn>
                                        <p:tgtEl>
                                          <p:spTgt spid="72706"/>
                                        </p:tgtEl>
                                        <p:attrNameLst>
                                          <p:attrName>ppt_w</p:attrName>
                                        </p:attrNameLst>
                                      </p:cBhvr>
                                    </p:anim>
                                    <p:anim by="(#ppt_w*0.50)" calcmode="lin" valueType="num">
                                      <p:cBhvr>
                                        <p:cTn id="8" dur="500" decel="50000" autoRev="1" fill="hold">
                                          <p:stCondLst>
                                            <p:cond delay="0"/>
                                          </p:stCondLst>
                                        </p:cTn>
                                        <p:tgtEl>
                                          <p:spTgt spid="72706"/>
                                        </p:tgtEl>
                                        <p:attrNameLst>
                                          <p:attrName>ppt_x</p:attrName>
                                        </p:attrNameLst>
                                      </p:cBhvr>
                                    </p:anim>
                                    <p:anim from="(-#ppt_h/2)" to="(#ppt_y)" calcmode="lin" valueType="num">
                                      <p:cBhvr>
                                        <p:cTn id="9" dur="1000" fill="hold">
                                          <p:stCondLst>
                                            <p:cond delay="0"/>
                                          </p:stCondLst>
                                        </p:cTn>
                                        <p:tgtEl>
                                          <p:spTgt spid="72706"/>
                                        </p:tgtEl>
                                        <p:attrNameLst>
                                          <p:attrName>ppt_y</p:attrName>
                                        </p:attrNameLst>
                                      </p:cBhvr>
                                    </p:anim>
                                    <p:animRot by="21600000">
                                      <p:cBhvr>
                                        <p:cTn id="10" dur="1000" fill="hold">
                                          <p:stCondLst>
                                            <p:cond delay="0"/>
                                          </p:stCondLst>
                                        </p:cTn>
                                        <p:tgtEl>
                                          <p:spTgt spid="72706"/>
                                        </p:tgtEl>
                                        <p:attrNameLst>
                                          <p:attrName>r</p:attrName>
                                        </p:attrNameLst>
                                      </p:cBhvr>
                                    </p:animRot>
                                  </p:childTnLst>
                                </p:cTn>
                              </p:par>
                            </p:childTnLst>
                          </p:cTn>
                        </p:par>
                        <p:par>
                          <p:cTn id="11" fill="hold" nodeType="afterGroup">
                            <p:stCondLst>
                              <p:cond delay="1500"/>
                            </p:stCondLst>
                            <p:childTnLst>
                              <p:par>
                                <p:cTn id="12" presetID="6" presetClass="entr" presetSubtype="16" fill="hold" nodeType="afterEffect">
                                  <p:stCondLst>
                                    <p:cond delay="0"/>
                                  </p:stCondLst>
                                  <p:childTnLst>
                                    <p:set>
                                      <p:cBhvr>
                                        <p:cTn id="13" dur="1" fill="hold">
                                          <p:stCondLst>
                                            <p:cond delay="0"/>
                                          </p:stCondLst>
                                        </p:cTn>
                                        <p:tgtEl>
                                          <p:spTgt spid="72707">
                                            <p:txEl>
                                              <p:pRg st="0" end="0"/>
                                            </p:txEl>
                                          </p:spTgt>
                                        </p:tgtEl>
                                        <p:attrNameLst>
                                          <p:attrName>style.visibility</p:attrName>
                                        </p:attrNameLst>
                                      </p:cBhvr>
                                      <p:to>
                                        <p:strVal val="visible"/>
                                      </p:to>
                                    </p:set>
                                    <p:animEffect transition="in" filter="circle(in)">
                                      <p:cBhvr>
                                        <p:cTn id="14" dur="2000"/>
                                        <p:tgtEl>
                                          <p:spTgt spid="72707">
                                            <p:txEl>
                                              <p:pRg st="0" end="0"/>
                                            </p:txEl>
                                          </p:spTgt>
                                        </p:tgtEl>
                                      </p:cBhvr>
                                    </p:animEffect>
                                  </p:childTnLst>
                                </p:cTn>
                              </p:par>
                            </p:childTnLst>
                          </p:cTn>
                        </p:par>
                        <p:par>
                          <p:cTn id="15" fill="hold" nodeType="afterGroup">
                            <p:stCondLst>
                              <p:cond delay="3500"/>
                            </p:stCondLst>
                            <p:childTnLst>
                              <p:par>
                                <p:cTn id="16" presetID="6" presetClass="entr" presetSubtype="16" fill="hold" nodeType="afterEffect">
                                  <p:stCondLst>
                                    <p:cond delay="0"/>
                                  </p:stCondLst>
                                  <p:childTnLst>
                                    <p:set>
                                      <p:cBhvr>
                                        <p:cTn id="17" dur="1" fill="hold">
                                          <p:stCondLst>
                                            <p:cond delay="0"/>
                                          </p:stCondLst>
                                        </p:cTn>
                                        <p:tgtEl>
                                          <p:spTgt spid="72707">
                                            <p:txEl>
                                              <p:pRg st="1" end="1"/>
                                            </p:txEl>
                                          </p:spTgt>
                                        </p:tgtEl>
                                        <p:attrNameLst>
                                          <p:attrName>style.visibility</p:attrName>
                                        </p:attrNameLst>
                                      </p:cBhvr>
                                      <p:to>
                                        <p:strVal val="visible"/>
                                      </p:to>
                                    </p:set>
                                    <p:animEffect transition="in" filter="circle(in)">
                                      <p:cBhvr>
                                        <p:cTn id="18" dur="2000"/>
                                        <p:tgtEl>
                                          <p:spTgt spid="72707">
                                            <p:txEl>
                                              <p:pRg st="1" end="1"/>
                                            </p:txEl>
                                          </p:spTgt>
                                        </p:tgtEl>
                                      </p:cBhvr>
                                    </p:animEffect>
                                  </p:childTnLst>
                                </p:cTn>
                              </p:par>
                            </p:childTnLst>
                          </p:cTn>
                        </p:par>
                        <p:par>
                          <p:cTn id="19" fill="hold" nodeType="afterGroup">
                            <p:stCondLst>
                              <p:cond delay="5500"/>
                            </p:stCondLst>
                            <p:childTnLst>
                              <p:par>
                                <p:cTn id="20" presetID="6" presetClass="entr" presetSubtype="16" fill="hold" nodeType="afterEffect">
                                  <p:stCondLst>
                                    <p:cond delay="0"/>
                                  </p:stCondLst>
                                  <p:childTnLst>
                                    <p:set>
                                      <p:cBhvr>
                                        <p:cTn id="21" dur="1" fill="hold">
                                          <p:stCondLst>
                                            <p:cond delay="0"/>
                                          </p:stCondLst>
                                        </p:cTn>
                                        <p:tgtEl>
                                          <p:spTgt spid="72707">
                                            <p:txEl>
                                              <p:pRg st="2" end="2"/>
                                            </p:txEl>
                                          </p:spTgt>
                                        </p:tgtEl>
                                        <p:attrNameLst>
                                          <p:attrName>style.visibility</p:attrName>
                                        </p:attrNameLst>
                                      </p:cBhvr>
                                      <p:to>
                                        <p:strVal val="visible"/>
                                      </p:to>
                                    </p:set>
                                    <p:animEffect transition="in" filter="circle(in)">
                                      <p:cBhvr>
                                        <p:cTn id="22" dur="2000"/>
                                        <p:tgtEl>
                                          <p:spTgt spid="72707">
                                            <p:txEl>
                                              <p:pRg st="2" end="2"/>
                                            </p:txEl>
                                          </p:spTgt>
                                        </p:tgtEl>
                                      </p:cBhvr>
                                    </p:animEffect>
                                  </p:childTnLst>
                                </p:cTn>
                              </p:par>
                            </p:childTnLst>
                          </p:cTn>
                        </p:par>
                        <p:par>
                          <p:cTn id="23" fill="hold" nodeType="afterGroup">
                            <p:stCondLst>
                              <p:cond delay="7500"/>
                            </p:stCondLst>
                            <p:childTnLst>
                              <p:par>
                                <p:cTn id="24" presetID="6" presetClass="entr" presetSubtype="16" fill="hold" nodeType="afterEffect">
                                  <p:stCondLst>
                                    <p:cond delay="0"/>
                                  </p:stCondLst>
                                  <p:childTnLst>
                                    <p:set>
                                      <p:cBhvr>
                                        <p:cTn id="25" dur="1" fill="hold">
                                          <p:stCondLst>
                                            <p:cond delay="0"/>
                                          </p:stCondLst>
                                        </p:cTn>
                                        <p:tgtEl>
                                          <p:spTgt spid="72707">
                                            <p:txEl>
                                              <p:pRg st="3" end="3"/>
                                            </p:txEl>
                                          </p:spTgt>
                                        </p:tgtEl>
                                        <p:attrNameLst>
                                          <p:attrName>style.visibility</p:attrName>
                                        </p:attrNameLst>
                                      </p:cBhvr>
                                      <p:to>
                                        <p:strVal val="visible"/>
                                      </p:to>
                                    </p:set>
                                    <p:animEffect transition="in" filter="circle(in)">
                                      <p:cBhvr>
                                        <p:cTn id="26" dur="2000"/>
                                        <p:tgtEl>
                                          <p:spTgt spid="72707">
                                            <p:txEl>
                                              <p:pRg st="3" end="3"/>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72707">
                                            <p:txEl>
                                              <p:pRg st="4" end="4"/>
                                            </p:txEl>
                                          </p:spTgt>
                                        </p:tgtEl>
                                        <p:attrNameLst>
                                          <p:attrName>style.visibility</p:attrName>
                                        </p:attrNameLst>
                                      </p:cBhvr>
                                      <p:to>
                                        <p:strVal val="visible"/>
                                      </p:to>
                                    </p:set>
                                    <p:animEffect transition="in" filter="circle(in)">
                                      <p:cBhvr>
                                        <p:cTn id="29" dur="2000"/>
                                        <p:tgtEl>
                                          <p:spTgt spid="72707">
                                            <p:txEl>
                                              <p:pRg st="4" end="4"/>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72707">
                                            <p:txEl>
                                              <p:pRg st="5" end="5"/>
                                            </p:txEl>
                                          </p:spTgt>
                                        </p:tgtEl>
                                        <p:attrNameLst>
                                          <p:attrName>style.visibility</p:attrName>
                                        </p:attrNameLst>
                                      </p:cBhvr>
                                      <p:to>
                                        <p:strVal val="visible"/>
                                      </p:to>
                                    </p:set>
                                    <p:animEffect transition="in" filter="circle(in)">
                                      <p:cBhvr>
                                        <p:cTn id="32" dur="2000"/>
                                        <p:tgtEl>
                                          <p:spTgt spid="72707">
                                            <p:txEl>
                                              <p:pRg st="5" end="5"/>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72707">
                                            <p:txEl>
                                              <p:pRg st="6" end="6"/>
                                            </p:txEl>
                                          </p:spTgt>
                                        </p:tgtEl>
                                        <p:attrNameLst>
                                          <p:attrName>style.visibility</p:attrName>
                                        </p:attrNameLst>
                                      </p:cBhvr>
                                      <p:to>
                                        <p:strVal val="visible"/>
                                      </p:to>
                                    </p:set>
                                    <p:animEffect transition="in" filter="circle(in)">
                                      <p:cBhvr>
                                        <p:cTn id="35" dur="2000"/>
                                        <p:tgtEl>
                                          <p:spTgt spid="72707">
                                            <p:txEl>
                                              <p:pRg st="6" end="6"/>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72707">
                                            <p:txEl>
                                              <p:pRg st="7" end="7"/>
                                            </p:txEl>
                                          </p:spTgt>
                                        </p:tgtEl>
                                        <p:attrNameLst>
                                          <p:attrName>style.visibility</p:attrName>
                                        </p:attrNameLst>
                                      </p:cBhvr>
                                      <p:to>
                                        <p:strVal val="visible"/>
                                      </p:to>
                                    </p:set>
                                    <p:animEffect transition="in" filter="circle(in)">
                                      <p:cBhvr>
                                        <p:cTn id="38" dur="2000"/>
                                        <p:tgtEl>
                                          <p:spTgt spid="72707">
                                            <p:txEl>
                                              <p:pRg st="7" end="7"/>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72707">
                                            <p:txEl>
                                              <p:pRg st="8" end="8"/>
                                            </p:txEl>
                                          </p:spTgt>
                                        </p:tgtEl>
                                        <p:attrNameLst>
                                          <p:attrName>style.visibility</p:attrName>
                                        </p:attrNameLst>
                                      </p:cBhvr>
                                      <p:to>
                                        <p:strVal val="visible"/>
                                      </p:to>
                                    </p:set>
                                    <p:animEffect transition="in" filter="circle(in)">
                                      <p:cBhvr>
                                        <p:cTn id="41" dur="2000"/>
                                        <p:tgtEl>
                                          <p:spTgt spid="727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p:cNvSpPr>
          <p:nvPr>
            <p:ph type="body" idx="1"/>
          </p:nvPr>
        </p:nvSpPr>
        <p:spPr>
          <a:xfrm>
            <a:off x="457200" y="152400"/>
            <a:ext cx="8610600" cy="6096000"/>
          </a:xfrm>
        </p:spPr>
        <p:txBody>
          <a:bodyPr/>
          <a:lstStyle/>
          <a:p>
            <a:pPr algn="l" rtl="0" eaLnBrk="1" hangingPunct="1">
              <a:buFont typeface="Wingdings 2" pitchFamily="18" charset="2"/>
              <a:buNone/>
            </a:pPr>
            <a:r>
              <a:rPr lang="en-US" altLang="ar-IQ" sz="2400" i="1" dirty="0" smtClean="0"/>
              <a:t>4. Aldosterone hormone affected and  directly modulate reabsorption of Na and indirectly </a:t>
            </a:r>
            <a:r>
              <a:rPr lang="en-US" altLang="ar-IQ" sz="2400" i="1" dirty="0" err="1" smtClean="0"/>
              <a:t>Cl</a:t>
            </a:r>
            <a:r>
              <a:rPr lang="en-US" altLang="ar-IQ" sz="2400" i="1" dirty="0" smtClean="0"/>
              <a:t>  from the remaining 5—10% of the filtered in the distal tubules which having Na—K and Na—H exchange system.</a:t>
            </a:r>
          </a:p>
          <a:p>
            <a:pPr algn="l" rtl="0" eaLnBrk="1" hangingPunct="1">
              <a:buFont typeface="Wingdings 2" pitchFamily="18" charset="2"/>
              <a:buNone/>
            </a:pPr>
            <a:r>
              <a:rPr lang="en-US" altLang="ar-IQ" sz="2800" b="1" i="1" u="sng" dirty="0" smtClean="0">
                <a:solidFill>
                  <a:srgbClr val="FFFF00"/>
                </a:solidFill>
              </a:rPr>
              <a:t>Hyponatremia</a:t>
            </a:r>
          </a:p>
          <a:p>
            <a:pPr algn="l" rtl="0" eaLnBrk="1" hangingPunct="1">
              <a:buFont typeface="Wingdings 2" pitchFamily="18" charset="2"/>
              <a:buNone/>
            </a:pPr>
            <a:r>
              <a:rPr lang="en-US" altLang="ar-IQ" sz="2400" i="1" dirty="0" smtClean="0"/>
              <a:t>1.Decrease intake of Na (particularly participated).</a:t>
            </a:r>
          </a:p>
          <a:p>
            <a:pPr algn="l" rtl="0" eaLnBrk="1" hangingPunct="1">
              <a:buFont typeface="Wingdings 2" pitchFamily="18" charset="2"/>
              <a:buNone/>
            </a:pPr>
            <a:r>
              <a:rPr lang="en-US" altLang="ar-IQ" sz="2400" i="1" dirty="0" smtClean="0"/>
              <a:t>2. Un usual losses of Na from GIT, kidneys, sweat glands</a:t>
            </a:r>
            <a:r>
              <a:rPr lang="ar-EG" altLang="ar-IQ" sz="2400" i="1" dirty="0" err="1" smtClean="0"/>
              <a:t>.</a:t>
            </a:r>
            <a:endParaRPr lang="ar-EG" altLang="ar-IQ" sz="2400" i="1" dirty="0" smtClean="0"/>
          </a:p>
          <a:p>
            <a:pPr algn="l" rtl="0" eaLnBrk="1" hangingPunct="1">
              <a:buFont typeface="Wingdings 2" pitchFamily="18" charset="2"/>
              <a:buNone/>
            </a:pPr>
            <a:r>
              <a:rPr lang="en-US" altLang="ar-IQ" sz="2400" b="1" i="1" dirty="0" smtClean="0"/>
              <a:t> </a:t>
            </a:r>
            <a:r>
              <a:rPr lang="en-US" altLang="ar-IQ" sz="2800" b="1" i="1" u="sng" dirty="0" smtClean="0"/>
              <a:t>a. Depletion </a:t>
            </a:r>
            <a:r>
              <a:rPr lang="en-US" altLang="ar-IQ" sz="2800" b="1" i="1" u="sng" dirty="0" err="1" smtClean="0"/>
              <a:t>hyponatremia</a:t>
            </a:r>
            <a:r>
              <a:rPr lang="en-US" altLang="ar-IQ" sz="2800" b="1" i="1" u="sng" dirty="0" smtClean="0"/>
              <a:t> due to</a:t>
            </a:r>
          </a:p>
          <a:p>
            <a:pPr algn="l" rtl="0" eaLnBrk="1" hangingPunct="1">
              <a:buFont typeface="Wingdings 2" pitchFamily="18" charset="2"/>
              <a:buNone/>
            </a:pPr>
            <a:r>
              <a:rPr lang="en-US" altLang="ar-IQ" sz="2400" i="1" dirty="0" smtClean="0"/>
              <a:t>1. Prolong vomiting.</a:t>
            </a:r>
          </a:p>
          <a:p>
            <a:pPr algn="l" rtl="0" eaLnBrk="1" hangingPunct="1">
              <a:buFont typeface="Wingdings 2" pitchFamily="18" charset="2"/>
              <a:buNone/>
            </a:pPr>
            <a:endParaRPr lang="en-US" altLang="ar-IQ" sz="2400" i="1" dirty="0" smtClean="0"/>
          </a:p>
          <a:p>
            <a:pPr algn="l" rtl="0" eaLnBrk="1" hangingPunct="1">
              <a:buFont typeface="Wingdings 2" pitchFamily="18" charset="2"/>
              <a:buNone/>
            </a:pPr>
            <a:r>
              <a:rPr lang="en-US" altLang="ar-IQ" sz="2400" i="1" dirty="0" smtClean="0"/>
              <a:t>2. Persistent diarrhea.</a:t>
            </a:r>
          </a:p>
          <a:p>
            <a:pPr algn="l" rtl="0" eaLnBrk="1" hangingPunct="1">
              <a:buFont typeface="Wingdings 2" pitchFamily="18" charset="2"/>
              <a:buNone/>
            </a:pPr>
            <a:endParaRPr lang="en-US" altLang="ar-IQ" sz="2400" i="1" dirty="0" smtClean="0"/>
          </a:p>
          <a:p>
            <a:pPr algn="l" rtl="0" eaLnBrk="1" hangingPunct="1">
              <a:buFont typeface="Wingdings 2" pitchFamily="18" charset="2"/>
              <a:buNone/>
            </a:pPr>
            <a:r>
              <a:rPr lang="en-US" altLang="ar-IQ" sz="2400" i="1" dirty="0" smtClean="0"/>
              <a:t>3. Salt losing enteropathies (Na loss more than water).</a:t>
            </a:r>
          </a:p>
          <a:p>
            <a:pPr algn="l" rtl="0" eaLnBrk="1" hangingPunct="1"/>
            <a:endParaRPr lang="ar-EG" altLang="ar-IQ" sz="2400" i="1" dirty="0" smtClean="0"/>
          </a:p>
          <a:p>
            <a:pPr algn="l" rtl="0" eaLnBrk="1" hangingPunct="1"/>
            <a:endParaRPr lang="ar-EG" altLang="ar-IQ" sz="2400" i="1" dirty="0" smtClean="0"/>
          </a:p>
          <a:p>
            <a:pPr algn="l" rtl="0" eaLnBrk="1" hangingPunct="1"/>
            <a:endParaRPr lang="en-US" altLang="ar-IQ" sz="2000" dirty="0" smtClean="0"/>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circle(in)">
                                      <p:cBhvr>
                                        <p:cTn id="7" dur="1000"/>
                                        <p:tgtEl>
                                          <p:spTgt spid="73731">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73731">
                                            <p:txEl>
                                              <p:pRg st="1" end="1"/>
                                            </p:txEl>
                                          </p:spTgt>
                                        </p:tgtEl>
                                        <p:attrNameLst>
                                          <p:attrName>style.visibility</p:attrName>
                                        </p:attrNameLst>
                                      </p:cBhvr>
                                      <p:to>
                                        <p:strVal val="visible"/>
                                      </p:to>
                                    </p:set>
                                    <p:animEffect transition="in" filter="circle(in)">
                                      <p:cBhvr>
                                        <p:cTn id="10" dur="2000"/>
                                        <p:tgtEl>
                                          <p:spTgt spid="73731">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73731">
                                            <p:txEl>
                                              <p:pRg st="2" end="2"/>
                                            </p:txEl>
                                          </p:spTgt>
                                        </p:tgtEl>
                                        <p:attrNameLst>
                                          <p:attrName>style.visibility</p:attrName>
                                        </p:attrNameLst>
                                      </p:cBhvr>
                                      <p:to>
                                        <p:strVal val="visible"/>
                                      </p:to>
                                    </p:set>
                                    <p:animEffect transition="in" filter="circle(in)">
                                      <p:cBhvr>
                                        <p:cTn id="13" dur="2000"/>
                                        <p:tgtEl>
                                          <p:spTgt spid="73731">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73731">
                                            <p:txEl>
                                              <p:pRg st="3" end="3"/>
                                            </p:txEl>
                                          </p:spTgt>
                                        </p:tgtEl>
                                        <p:attrNameLst>
                                          <p:attrName>style.visibility</p:attrName>
                                        </p:attrNameLst>
                                      </p:cBhvr>
                                      <p:to>
                                        <p:strVal val="visible"/>
                                      </p:to>
                                    </p:set>
                                    <p:animEffect transition="in" filter="circle(in)">
                                      <p:cBhvr>
                                        <p:cTn id="16" dur="2000"/>
                                        <p:tgtEl>
                                          <p:spTgt spid="73731">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73731">
                                            <p:txEl>
                                              <p:pRg st="4" end="4"/>
                                            </p:txEl>
                                          </p:spTgt>
                                        </p:tgtEl>
                                        <p:attrNameLst>
                                          <p:attrName>style.visibility</p:attrName>
                                        </p:attrNameLst>
                                      </p:cBhvr>
                                      <p:to>
                                        <p:strVal val="visible"/>
                                      </p:to>
                                    </p:set>
                                    <p:animEffect transition="in" filter="circle(in)">
                                      <p:cBhvr>
                                        <p:cTn id="19" dur="2000"/>
                                        <p:tgtEl>
                                          <p:spTgt spid="73731">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73731">
                                            <p:txEl>
                                              <p:pRg st="5" end="5"/>
                                            </p:txEl>
                                          </p:spTgt>
                                        </p:tgtEl>
                                        <p:attrNameLst>
                                          <p:attrName>style.visibility</p:attrName>
                                        </p:attrNameLst>
                                      </p:cBhvr>
                                      <p:to>
                                        <p:strVal val="visible"/>
                                      </p:to>
                                    </p:set>
                                    <p:animEffect transition="in" filter="circle(in)">
                                      <p:cBhvr>
                                        <p:cTn id="22" dur="2000"/>
                                        <p:tgtEl>
                                          <p:spTgt spid="73731">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73731">
                                            <p:txEl>
                                              <p:pRg st="7" end="7"/>
                                            </p:txEl>
                                          </p:spTgt>
                                        </p:tgtEl>
                                        <p:attrNameLst>
                                          <p:attrName>style.visibility</p:attrName>
                                        </p:attrNameLst>
                                      </p:cBhvr>
                                      <p:to>
                                        <p:strVal val="visible"/>
                                      </p:to>
                                    </p:set>
                                    <p:animEffect transition="in" filter="circle(in)">
                                      <p:cBhvr>
                                        <p:cTn id="25" dur="2000"/>
                                        <p:tgtEl>
                                          <p:spTgt spid="73731">
                                            <p:txEl>
                                              <p:pRg st="7" end="7"/>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73731">
                                            <p:txEl>
                                              <p:pRg st="9" end="9"/>
                                            </p:txEl>
                                          </p:spTgt>
                                        </p:tgtEl>
                                        <p:attrNameLst>
                                          <p:attrName>style.visibility</p:attrName>
                                        </p:attrNameLst>
                                      </p:cBhvr>
                                      <p:to>
                                        <p:strVal val="visible"/>
                                      </p:to>
                                    </p:set>
                                    <p:animEffect transition="in" filter="circle(in)">
                                      <p:cBhvr>
                                        <p:cTn id="28" dur="2000"/>
                                        <p:tgtEl>
                                          <p:spTgt spid="737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p:cNvSpPr>
          <p:nvPr>
            <p:ph type="body" idx="1"/>
          </p:nvPr>
        </p:nvSpPr>
        <p:spPr>
          <a:xfrm>
            <a:off x="457200" y="152400"/>
            <a:ext cx="8686800" cy="6096000"/>
          </a:xfrm>
        </p:spPr>
        <p:txBody>
          <a:bodyPr/>
          <a:lstStyle/>
          <a:p>
            <a:pPr algn="l" rtl="0" eaLnBrk="1" hangingPunct="1">
              <a:buFont typeface="Wingdings 2" pitchFamily="18" charset="2"/>
              <a:buNone/>
            </a:pPr>
            <a:r>
              <a:rPr lang="en-US" altLang="ar-IQ" sz="2800" b="1" i="1" u="sng" dirty="0" smtClean="0">
                <a:solidFill>
                  <a:srgbClr val="FFFF00"/>
                </a:solidFill>
              </a:rPr>
              <a:t>b. Renal loss due to</a:t>
            </a:r>
            <a:r>
              <a:rPr lang="en-US" altLang="ar-IQ" sz="2800" u="sng" dirty="0" smtClean="0">
                <a:solidFill>
                  <a:srgbClr val="FFFF00"/>
                </a:solidFill>
              </a:rPr>
              <a:t> </a:t>
            </a:r>
          </a:p>
          <a:p>
            <a:pPr algn="l" rtl="0" eaLnBrk="1" hangingPunct="1">
              <a:buFont typeface="Wingdings 2" pitchFamily="18" charset="2"/>
              <a:buNone/>
            </a:pPr>
            <a:r>
              <a:rPr lang="en-US" altLang="ar-IQ" sz="2400" i="1" dirty="0" smtClean="0"/>
              <a:t>1.Diminished tubular reabsorption which may by use diuretics drugs.</a:t>
            </a:r>
          </a:p>
          <a:p>
            <a:pPr algn="l" rtl="0" eaLnBrk="1" hangingPunct="1">
              <a:buFont typeface="Wingdings 2" pitchFamily="18" charset="2"/>
              <a:buNone/>
            </a:pPr>
            <a:r>
              <a:rPr lang="en-US" altLang="ar-IQ" sz="2400" i="1" dirty="0" smtClean="0"/>
              <a:t>2. Primary or secondary deficiency of aldosterone or glucocorticoids.</a:t>
            </a:r>
          </a:p>
          <a:p>
            <a:pPr algn="l" rtl="0" eaLnBrk="1" hangingPunct="1">
              <a:buFont typeface="Wingdings 2" pitchFamily="18" charset="2"/>
              <a:buNone/>
            </a:pPr>
            <a:r>
              <a:rPr lang="en-US" altLang="ar-IQ" sz="2400" i="1" dirty="0" smtClean="0"/>
              <a:t>3. In poly urea.</a:t>
            </a:r>
          </a:p>
          <a:p>
            <a:pPr algn="l" rtl="0" eaLnBrk="1" hangingPunct="1">
              <a:buFont typeface="Wingdings 2" pitchFamily="18" charset="2"/>
              <a:buNone/>
            </a:pPr>
            <a:endParaRPr lang="en-US" altLang="ar-IQ" sz="2000" b="1" i="1" u="sng" dirty="0" smtClean="0">
              <a:solidFill>
                <a:srgbClr val="03556B"/>
              </a:solidFill>
            </a:endParaRPr>
          </a:p>
          <a:p>
            <a:pPr algn="l" rtl="0" eaLnBrk="1" hangingPunct="1">
              <a:buFont typeface="Wingdings 2" pitchFamily="18" charset="2"/>
              <a:buNone/>
            </a:pPr>
            <a:r>
              <a:rPr lang="en-US" altLang="ar-IQ" sz="2800" b="1" i="1" u="sng" dirty="0" smtClean="0">
                <a:solidFill>
                  <a:srgbClr val="FFFF00"/>
                </a:solidFill>
              </a:rPr>
              <a:t>This condition is common in </a:t>
            </a:r>
          </a:p>
          <a:p>
            <a:pPr algn="l" rtl="0" eaLnBrk="1" hangingPunct="1">
              <a:buFont typeface="Wingdings 2" pitchFamily="18" charset="2"/>
              <a:buNone/>
            </a:pPr>
            <a:r>
              <a:rPr lang="en-US" altLang="ar-IQ" sz="2400" i="1" dirty="0" smtClean="0"/>
              <a:t>1. Metabolic acidosis ( diabetic ketoacidosis).</a:t>
            </a:r>
          </a:p>
          <a:p>
            <a:pPr algn="l" rtl="0" eaLnBrk="1" hangingPunct="1">
              <a:buFont typeface="Wingdings 2" pitchFamily="18" charset="2"/>
              <a:buNone/>
            </a:pPr>
            <a:endParaRPr lang="en-US" altLang="ar-IQ" sz="2400" i="1" dirty="0" smtClean="0"/>
          </a:p>
          <a:p>
            <a:pPr algn="l" rtl="0" eaLnBrk="1" hangingPunct="1">
              <a:buFont typeface="Wingdings 2" pitchFamily="18" charset="2"/>
              <a:buNone/>
            </a:pPr>
            <a:r>
              <a:rPr lang="en-US" altLang="ar-IQ" sz="2400" i="1" dirty="0" smtClean="0"/>
              <a:t>2. Renal tubular acidosis, due to impaired absorption or defect in</a:t>
            </a:r>
          </a:p>
          <a:p>
            <a:pPr algn="l" rtl="0" eaLnBrk="1" hangingPunct="1">
              <a:buFont typeface="Wingdings 2" pitchFamily="18" charset="2"/>
              <a:buNone/>
            </a:pPr>
            <a:r>
              <a:rPr lang="en-US" altLang="ar-IQ" sz="2400" i="1" dirty="0" smtClean="0"/>
              <a:t>     Na—H exchange. </a:t>
            </a:r>
          </a:p>
          <a:p>
            <a:pPr algn="l" rtl="0" eaLnBrk="1" hangingPunct="1">
              <a:buFont typeface="Wingdings 2" pitchFamily="18" charset="2"/>
              <a:buNone/>
            </a:pPr>
            <a:endParaRPr lang="en-US" altLang="ar-IQ" sz="2400" i="1" dirty="0" smtClean="0"/>
          </a:p>
          <a:p>
            <a:pPr algn="l" rtl="0" eaLnBrk="1" hangingPunct="1">
              <a:buFont typeface="Wingdings 2" pitchFamily="18" charset="2"/>
              <a:buNone/>
            </a:pPr>
            <a:r>
              <a:rPr lang="en-US" altLang="ar-IQ" sz="2400" i="1" dirty="0" smtClean="0"/>
              <a:t>3. Any condition make urine alkaline in alkalosis which increase renal loss of Na.</a:t>
            </a:r>
          </a:p>
          <a:p>
            <a:pPr algn="l" rtl="0" eaLnBrk="1" hangingPunct="1"/>
            <a:endParaRPr lang="en-US" altLang="ar-IQ" sz="2400" dirty="0" smtClean="0"/>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circle(in)">
                                      <p:cBhvr>
                                        <p:cTn id="7" dur="1000"/>
                                        <p:tgtEl>
                                          <p:spTgt spid="74755">
                                            <p:txEl>
                                              <p:pRg st="0" end="0"/>
                                            </p:txEl>
                                          </p:spTgt>
                                        </p:tgtEl>
                                      </p:cBhvr>
                                    </p:animEffect>
                                  </p:childTnLst>
                                </p:cTn>
                              </p:par>
                            </p:childTnLst>
                          </p:cTn>
                        </p:par>
                        <p:par>
                          <p:cTn id="8" fill="hold" nodeType="afterGroup">
                            <p:stCondLst>
                              <p:cond delay="1000"/>
                            </p:stCondLst>
                            <p:childTnLst>
                              <p:par>
                                <p:cTn id="9" presetID="6" presetClass="entr" presetSubtype="16" fill="hold" nodeType="after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animEffect transition="in" filter="circle(in)">
                                      <p:cBhvr>
                                        <p:cTn id="11" dur="1000"/>
                                        <p:tgtEl>
                                          <p:spTgt spid="74755">
                                            <p:txEl>
                                              <p:pRg st="1" end="1"/>
                                            </p:txEl>
                                          </p:spTgt>
                                        </p:tgtEl>
                                      </p:cBhvr>
                                    </p:animEffect>
                                  </p:childTnLst>
                                </p:cTn>
                              </p:par>
                            </p:childTnLst>
                          </p:cTn>
                        </p:par>
                        <p:par>
                          <p:cTn id="12" fill="hold" nodeType="afterGroup">
                            <p:stCondLst>
                              <p:cond delay="2000"/>
                            </p:stCondLst>
                            <p:childTnLst>
                              <p:par>
                                <p:cTn id="13" presetID="6" presetClass="entr" presetSubtype="16" fill="hold" nodeType="after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animEffect transition="in" filter="circle(in)">
                                      <p:cBhvr>
                                        <p:cTn id="15" dur="1000"/>
                                        <p:tgtEl>
                                          <p:spTgt spid="74755">
                                            <p:txEl>
                                              <p:pRg st="2" end="2"/>
                                            </p:txEl>
                                          </p:spTgt>
                                        </p:tgtEl>
                                      </p:cBhvr>
                                    </p:animEffect>
                                  </p:childTnLst>
                                </p:cTn>
                              </p:par>
                            </p:childTnLst>
                          </p:cTn>
                        </p:par>
                        <p:par>
                          <p:cTn id="16" fill="hold" nodeType="afterGroup">
                            <p:stCondLst>
                              <p:cond delay="3000"/>
                            </p:stCondLst>
                            <p:childTnLst>
                              <p:par>
                                <p:cTn id="17" presetID="6" presetClass="entr" presetSubtype="16" fill="hold" nodeType="after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animEffect transition="in" filter="circle(in)">
                                      <p:cBhvr>
                                        <p:cTn id="19" dur="1000"/>
                                        <p:tgtEl>
                                          <p:spTgt spid="74755">
                                            <p:txEl>
                                              <p:pRg st="3" end="3"/>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74755">
                                            <p:txEl>
                                              <p:pRg st="5" end="5"/>
                                            </p:txEl>
                                          </p:spTgt>
                                        </p:tgtEl>
                                        <p:attrNameLst>
                                          <p:attrName>style.visibility</p:attrName>
                                        </p:attrNameLst>
                                      </p:cBhvr>
                                      <p:to>
                                        <p:strVal val="visible"/>
                                      </p:to>
                                    </p:set>
                                    <p:animEffect transition="in" filter="circle(in)">
                                      <p:cBhvr>
                                        <p:cTn id="22" dur="1000"/>
                                        <p:tgtEl>
                                          <p:spTgt spid="74755">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74755">
                                            <p:txEl>
                                              <p:pRg st="6" end="6"/>
                                            </p:txEl>
                                          </p:spTgt>
                                        </p:tgtEl>
                                        <p:attrNameLst>
                                          <p:attrName>style.visibility</p:attrName>
                                        </p:attrNameLst>
                                      </p:cBhvr>
                                      <p:to>
                                        <p:strVal val="visible"/>
                                      </p:to>
                                    </p:set>
                                    <p:animEffect transition="in" filter="circle(in)">
                                      <p:cBhvr>
                                        <p:cTn id="25" dur="1000"/>
                                        <p:tgtEl>
                                          <p:spTgt spid="74755">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74755">
                                            <p:txEl>
                                              <p:pRg st="8" end="8"/>
                                            </p:txEl>
                                          </p:spTgt>
                                        </p:tgtEl>
                                        <p:attrNameLst>
                                          <p:attrName>style.visibility</p:attrName>
                                        </p:attrNameLst>
                                      </p:cBhvr>
                                      <p:to>
                                        <p:strVal val="visible"/>
                                      </p:to>
                                    </p:set>
                                    <p:animEffect transition="in" filter="circle(in)">
                                      <p:cBhvr>
                                        <p:cTn id="28" dur="1000"/>
                                        <p:tgtEl>
                                          <p:spTgt spid="74755">
                                            <p:txEl>
                                              <p:pRg st="8" end="8"/>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74755">
                                            <p:txEl>
                                              <p:pRg st="9" end="9"/>
                                            </p:txEl>
                                          </p:spTgt>
                                        </p:tgtEl>
                                        <p:attrNameLst>
                                          <p:attrName>style.visibility</p:attrName>
                                        </p:attrNameLst>
                                      </p:cBhvr>
                                      <p:to>
                                        <p:strVal val="visible"/>
                                      </p:to>
                                    </p:set>
                                    <p:animEffect transition="in" filter="circle(in)">
                                      <p:cBhvr>
                                        <p:cTn id="31" dur="1000"/>
                                        <p:tgtEl>
                                          <p:spTgt spid="74755">
                                            <p:txEl>
                                              <p:pRg st="9" end="9"/>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74755">
                                            <p:txEl>
                                              <p:pRg st="11" end="11"/>
                                            </p:txEl>
                                          </p:spTgt>
                                        </p:tgtEl>
                                        <p:attrNameLst>
                                          <p:attrName>style.visibility</p:attrName>
                                        </p:attrNameLst>
                                      </p:cBhvr>
                                      <p:to>
                                        <p:strVal val="visible"/>
                                      </p:to>
                                    </p:set>
                                    <p:animEffect transition="in" filter="circle(in)">
                                      <p:cBhvr>
                                        <p:cTn id="34" dur="1000"/>
                                        <p:tgtEl>
                                          <p:spTgt spid="7475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bwMode="auto">
          <a:xfrm>
            <a:off x="381000" y="0"/>
            <a:ext cx="8553450" cy="838200"/>
          </a:xfrm>
        </p:spPr>
        <p:txBody>
          <a:bodyPr vert="horz" wrap="square" lIns="91440" tIns="45720" rIns="91440" bIns="45720" numCol="1" anchorCtr="0" compatLnSpc="1">
            <a:prstTxWarp prst="textNoShape">
              <a:avLst/>
            </a:prstTxWarp>
            <a:normAutofit fontScale="90000"/>
          </a:bodyPr>
          <a:lstStyle/>
          <a:p>
            <a:pPr eaLnBrk="1" hangingPunct="1">
              <a:defRPr/>
            </a:pPr>
            <a:r>
              <a:rPr lang="en-US" b="1" i="1" u="sng" dirty="0" smtClean="0">
                <a:solidFill>
                  <a:srgbClr val="FFFF00"/>
                </a:solidFill>
                <a:effectLst/>
                <a:cs typeface="Majalla UI"/>
              </a:rPr>
              <a:t>Hypernatremia</a:t>
            </a:r>
            <a:r>
              <a:rPr lang="en-US" b="1" u="sng" dirty="0" smtClean="0">
                <a:solidFill>
                  <a:srgbClr val="FFFF00"/>
                </a:solidFill>
                <a:effectLst/>
                <a:cs typeface="Majalla UI"/>
              </a:rPr>
              <a:t/>
            </a:r>
            <a:br>
              <a:rPr lang="en-US" b="1" u="sng" dirty="0" smtClean="0">
                <a:solidFill>
                  <a:srgbClr val="FFFF00"/>
                </a:solidFill>
                <a:effectLst/>
                <a:cs typeface="Majalla UI"/>
              </a:rPr>
            </a:br>
            <a:endParaRPr lang="en-US" b="1" u="sng" dirty="0" smtClean="0">
              <a:solidFill>
                <a:srgbClr val="FFFF00"/>
              </a:solidFill>
              <a:effectLst/>
              <a:cs typeface="Majalla UI"/>
            </a:endParaRPr>
          </a:p>
        </p:txBody>
      </p:sp>
      <p:sp>
        <p:nvSpPr>
          <p:cNvPr id="75779" name="Rectangle 3"/>
          <p:cNvSpPr>
            <a:spLocks noGrp="1"/>
          </p:cNvSpPr>
          <p:nvPr>
            <p:ph type="body" idx="1"/>
          </p:nvPr>
        </p:nvSpPr>
        <p:spPr>
          <a:xfrm>
            <a:off x="533400" y="762000"/>
            <a:ext cx="8229600" cy="5257800"/>
          </a:xfrm>
        </p:spPr>
        <p:txBody>
          <a:bodyPr/>
          <a:lstStyle/>
          <a:p>
            <a:pPr lvl="2" algn="l" rtl="0" eaLnBrk="1" hangingPunct="1">
              <a:buFont typeface="Wingdings 2" pitchFamily="18" charset="2"/>
              <a:buNone/>
            </a:pPr>
            <a:r>
              <a:rPr lang="en-US" altLang="ar-IQ" i="1" dirty="0" smtClean="0"/>
              <a:t>1. Excessive loss of Na poor fluid ,water loss in vomiting or  in diarrhea and polyuria.</a:t>
            </a:r>
          </a:p>
          <a:p>
            <a:pPr lvl="2" algn="l" rtl="0" eaLnBrk="1" hangingPunct="1">
              <a:buFont typeface="Wingdings 2" pitchFamily="18" charset="2"/>
              <a:buNone/>
            </a:pPr>
            <a:endParaRPr lang="en-US" altLang="ar-IQ" i="1" dirty="0" smtClean="0"/>
          </a:p>
          <a:p>
            <a:pPr lvl="2" algn="l" rtl="0" eaLnBrk="1" hangingPunct="1">
              <a:buFont typeface="Wingdings 2" pitchFamily="18" charset="2"/>
              <a:buNone/>
            </a:pPr>
            <a:r>
              <a:rPr lang="en-US" altLang="ar-IQ" i="1" dirty="0" smtClean="0"/>
              <a:t>2. Decreased production of ant diuretic hormone, or decrease tubular sensitivity to the action of this hormone.</a:t>
            </a:r>
          </a:p>
          <a:p>
            <a:pPr lvl="2" algn="l" rtl="0" eaLnBrk="1" hangingPunct="1">
              <a:buFont typeface="Wingdings 2" pitchFamily="18" charset="2"/>
              <a:buNone/>
            </a:pPr>
            <a:endParaRPr lang="en-US" altLang="ar-IQ" i="1" dirty="0" smtClean="0"/>
          </a:p>
          <a:p>
            <a:pPr lvl="2" algn="l" rtl="0" eaLnBrk="1" hangingPunct="1">
              <a:buFont typeface="Wingdings 2" pitchFamily="18" charset="2"/>
              <a:buNone/>
            </a:pPr>
            <a:r>
              <a:rPr lang="en-US" altLang="ar-IQ" i="1" dirty="0" smtClean="0"/>
              <a:t>3. High intake of saline, or salt with low intake of water.</a:t>
            </a:r>
          </a:p>
          <a:p>
            <a:pPr lvl="2" algn="l" rtl="0" eaLnBrk="1" hangingPunct="1">
              <a:buFont typeface="Wingdings 2" pitchFamily="18" charset="2"/>
              <a:buNone/>
            </a:pPr>
            <a:endParaRPr lang="en-US" altLang="ar-IQ" i="1" dirty="0" smtClean="0"/>
          </a:p>
          <a:p>
            <a:pPr lvl="2" algn="l" rtl="0" eaLnBrk="1" hangingPunct="1">
              <a:buFont typeface="Wingdings 2" pitchFamily="18" charset="2"/>
              <a:buNone/>
            </a:pPr>
            <a:r>
              <a:rPr lang="en-US" altLang="ar-IQ" i="1" dirty="0" smtClean="0"/>
              <a:t>4. In hyperaldosteronism. (Cushing Syndrome).   </a:t>
            </a:r>
            <a:endParaRPr lang="ar-EG" altLang="ar-IQ" i="1" dirty="0" smtClean="0"/>
          </a:p>
          <a:p>
            <a:pPr lvl="2" algn="ctr" rtl="0" eaLnBrk="1" hangingPunct="1"/>
            <a:endParaRPr lang="ar-EG" altLang="ar-IQ" i="1" dirty="0" smtClean="0"/>
          </a:p>
          <a:p>
            <a:pPr lvl="2" algn="ctr" rtl="0" eaLnBrk="1" hangingPunct="1"/>
            <a:endParaRPr lang="ar-EG" altLang="ar-IQ" i="1" dirty="0" smtClean="0"/>
          </a:p>
          <a:p>
            <a:pPr lvl="2" algn="ctr" rtl="0" eaLnBrk="1" hangingPunct="1"/>
            <a:endParaRPr lang="en-US" altLang="ar-IQ" i="1" dirty="0" smtClean="0"/>
          </a:p>
        </p:txBody>
      </p:sp>
    </p:spTree>
  </p:cSld>
  <p:clrMapOvr>
    <a:masterClrMapping/>
  </p:clrMapOvr>
  <p:transition>
    <p:wedge/>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75778"/>
                                        </p:tgtEl>
                                        <p:attrNameLst>
                                          <p:attrName>style.visibility</p:attrName>
                                        </p:attrNameLst>
                                      </p:cBhvr>
                                      <p:to>
                                        <p:strVal val="visible"/>
                                      </p:to>
                                    </p:set>
                                    <p:anim by="(-#ppt_w*2)" calcmode="lin" valueType="num">
                                      <p:cBhvr rctx="PPT">
                                        <p:cTn id="7" dur="500" autoRev="1" fill="hold">
                                          <p:stCondLst>
                                            <p:cond delay="0"/>
                                          </p:stCondLst>
                                        </p:cTn>
                                        <p:tgtEl>
                                          <p:spTgt spid="75778"/>
                                        </p:tgtEl>
                                        <p:attrNameLst>
                                          <p:attrName>ppt_w</p:attrName>
                                        </p:attrNameLst>
                                      </p:cBhvr>
                                    </p:anim>
                                    <p:anim by="(#ppt_w*0.50)" calcmode="lin" valueType="num">
                                      <p:cBhvr>
                                        <p:cTn id="8" dur="500" decel="50000" autoRev="1" fill="hold">
                                          <p:stCondLst>
                                            <p:cond delay="0"/>
                                          </p:stCondLst>
                                        </p:cTn>
                                        <p:tgtEl>
                                          <p:spTgt spid="75778"/>
                                        </p:tgtEl>
                                        <p:attrNameLst>
                                          <p:attrName>ppt_x</p:attrName>
                                        </p:attrNameLst>
                                      </p:cBhvr>
                                    </p:anim>
                                    <p:anim from="(-#ppt_h/2)" to="(#ppt_y)" calcmode="lin" valueType="num">
                                      <p:cBhvr>
                                        <p:cTn id="9" dur="1000" fill="hold">
                                          <p:stCondLst>
                                            <p:cond delay="0"/>
                                          </p:stCondLst>
                                        </p:cTn>
                                        <p:tgtEl>
                                          <p:spTgt spid="75778"/>
                                        </p:tgtEl>
                                        <p:attrNameLst>
                                          <p:attrName>ppt_y</p:attrName>
                                        </p:attrNameLst>
                                      </p:cBhvr>
                                    </p:anim>
                                    <p:animRot by="21600000">
                                      <p:cBhvr>
                                        <p:cTn id="10" dur="1000" fill="hold">
                                          <p:stCondLst>
                                            <p:cond delay="0"/>
                                          </p:stCondLst>
                                        </p:cTn>
                                        <p:tgtEl>
                                          <p:spTgt spid="75778"/>
                                        </p:tgtEl>
                                        <p:attrNameLst>
                                          <p:attrName>r</p:attrName>
                                        </p:attrNameLst>
                                      </p:cBhvr>
                                    </p:animRot>
                                  </p:childTnLst>
                                </p:cTn>
                              </p:par>
                            </p:childTnLst>
                          </p:cTn>
                        </p:par>
                        <p:par>
                          <p:cTn id="11" fill="hold" nodeType="afterGroup">
                            <p:stCondLst>
                              <p:cond delay="2200"/>
                            </p:stCondLst>
                            <p:childTnLst>
                              <p:par>
                                <p:cTn id="12" presetID="6" presetClass="entr" presetSubtype="32" fill="hold" nodeType="afterEffect">
                                  <p:stCondLst>
                                    <p:cond delay="0"/>
                                  </p:stCondLst>
                                  <p:childTnLst>
                                    <p:set>
                                      <p:cBhvr>
                                        <p:cTn id="13" dur="1" fill="hold">
                                          <p:stCondLst>
                                            <p:cond delay="0"/>
                                          </p:stCondLst>
                                        </p:cTn>
                                        <p:tgtEl>
                                          <p:spTgt spid="75779">
                                            <p:txEl>
                                              <p:pRg st="0" end="0"/>
                                            </p:txEl>
                                          </p:spTgt>
                                        </p:tgtEl>
                                        <p:attrNameLst>
                                          <p:attrName>style.visibility</p:attrName>
                                        </p:attrNameLst>
                                      </p:cBhvr>
                                      <p:to>
                                        <p:strVal val="visible"/>
                                      </p:to>
                                    </p:set>
                                    <p:animEffect transition="in" filter="circle(out)">
                                      <p:cBhvr>
                                        <p:cTn id="14" dur="2000"/>
                                        <p:tgtEl>
                                          <p:spTgt spid="75779">
                                            <p:txEl>
                                              <p:pRg st="0" end="0"/>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circle(in)">
                                      <p:cBhvr>
                                        <p:cTn id="17" dur="2000"/>
                                        <p:tgtEl>
                                          <p:spTgt spid="75779">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75779">
                                            <p:txEl>
                                              <p:pRg st="4" end="4"/>
                                            </p:txEl>
                                          </p:spTgt>
                                        </p:tgtEl>
                                        <p:attrNameLst>
                                          <p:attrName>style.visibility</p:attrName>
                                        </p:attrNameLst>
                                      </p:cBhvr>
                                      <p:to>
                                        <p:strVal val="visible"/>
                                      </p:to>
                                    </p:set>
                                    <p:animEffect transition="in" filter="circle(in)">
                                      <p:cBhvr>
                                        <p:cTn id="20" dur="2000"/>
                                        <p:tgtEl>
                                          <p:spTgt spid="75779">
                                            <p:txEl>
                                              <p:pRg st="4" end="4"/>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75779">
                                            <p:txEl>
                                              <p:pRg st="6" end="6"/>
                                            </p:txEl>
                                          </p:spTgt>
                                        </p:tgtEl>
                                        <p:attrNameLst>
                                          <p:attrName>style.visibility</p:attrName>
                                        </p:attrNameLst>
                                      </p:cBhvr>
                                      <p:to>
                                        <p:strVal val="visible"/>
                                      </p:to>
                                    </p:set>
                                    <p:animEffect transition="in" filter="circle(in)">
                                      <p:cBhvr>
                                        <p:cTn id="23" dur="2000"/>
                                        <p:tgtEl>
                                          <p:spTgt spid="757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1846</TotalTime>
  <Words>3711</Words>
  <Application>Microsoft Office PowerPoint</Application>
  <PresentationFormat>عرض على الشاشة (3:4)‏</PresentationFormat>
  <Paragraphs>381</Paragraphs>
  <Slides>50</Slides>
  <Notes>1</Notes>
  <HiddenSlides>0</HiddenSlides>
  <MMClips>0</MMClips>
  <ScaleCrop>false</ScaleCrop>
  <HeadingPairs>
    <vt:vector size="4" baseType="variant">
      <vt:variant>
        <vt:lpstr>سمة</vt:lpstr>
      </vt:variant>
      <vt:variant>
        <vt:i4>1</vt:i4>
      </vt:variant>
      <vt:variant>
        <vt:lpstr>عناوين الشرائح</vt:lpstr>
      </vt:variant>
      <vt:variant>
        <vt:i4>50</vt:i4>
      </vt:variant>
    </vt:vector>
  </HeadingPairs>
  <TitlesOfParts>
    <vt:vector size="51" baseType="lpstr">
      <vt:lpstr>Metro</vt:lpstr>
      <vt:lpstr>Minerals and trace elements By  Professor   Dr. Jamal Ahmed  Abdel- Barry  </vt:lpstr>
      <vt:lpstr>الشريحة 2</vt:lpstr>
      <vt:lpstr>الشريحة 3</vt:lpstr>
      <vt:lpstr>الشريحة 4</vt:lpstr>
      <vt:lpstr>Source of minerals</vt:lpstr>
      <vt:lpstr>Sodium</vt:lpstr>
      <vt:lpstr>الشريحة 7</vt:lpstr>
      <vt:lpstr>الشريحة 8</vt:lpstr>
      <vt:lpstr>Hypernatremia </vt:lpstr>
      <vt:lpstr>Potassium</vt:lpstr>
      <vt:lpstr>الشريحة 11</vt:lpstr>
      <vt:lpstr>الشريحة 12</vt:lpstr>
      <vt:lpstr>الشريحة 13</vt:lpstr>
      <vt:lpstr>Hypokalemia </vt:lpstr>
      <vt:lpstr>الشريحة 15</vt:lpstr>
      <vt:lpstr>الشريحة 16</vt:lpstr>
      <vt:lpstr>Definition of Trace elements</vt:lpstr>
      <vt:lpstr>         Copper </vt:lpstr>
      <vt:lpstr>الشريحة 19</vt:lpstr>
      <vt:lpstr>الشريحة 20</vt:lpstr>
      <vt:lpstr>الشريحة 21</vt:lpstr>
      <vt:lpstr>الشريحة 22</vt:lpstr>
      <vt:lpstr>Menkes disease</vt:lpstr>
      <vt:lpstr>الشريحة 24</vt:lpstr>
      <vt:lpstr>Menkes disease</vt:lpstr>
      <vt:lpstr>Wilson disease   </vt:lpstr>
      <vt:lpstr>الشريحة 27</vt:lpstr>
      <vt:lpstr>الشريحة 28</vt:lpstr>
      <vt:lpstr>الشريحة 29</vt:lpstr>
      <vt:lpstr>الشريحة 30</vt:lpstr>
      <vt:lpstr>          ZINC</vt:lpstr>
      <vt:lpstr>الشريحة 32</vt:lpstr>
      <vt:lpstr>Metabolism:  </vt:lpstr>
      <vt:lpstr>الشريحة 34</vt:lpstr>
      <vt:lpstr>Clinical significance</vt:lpstr>
      <vt:lpstr>الشريحة 36</vt:lpstr>
      <vt:lpstr>Manganese </vt:lpstr>
      <vt:lpstr>Metabolism  </vt:lpstr>
      <vt:lpstr>Molybdenum:(Mo) </vt:lpstr>
      <vt:lpstr>Clinical significance  </vt:lpstr>
      <vt:lpstr>Chromium Cr </vt:lpstr>
      <vt:lpstr>Clinical significance  </vt:lpstr>
      <vt:lpstr>Selenium  </vt:lpstr>
      <vt:lpstr>الشريحة 44</vt:lpstr>
      <vt:lpstr>الشريحة 45</vt:lpstr>
      <vt:lpstr>Kashin Beck disease:</vt:lpstr>
      <vt:lpstr>Cobalt </vt:lpstr>
      <vt:lpstr>Floride  </vt:lpstr>
      <vt:lpstr>الشريحة 49</vt:lpstr>
      <vt:lpstr>الشريحة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Trace elements</dc:title>
  <dc:creator>Zainab</dc:creator>
  <cp:lastModifiedBy>pc</cp:lastModifiedBy>
  <cp:revision>163</cp:revision>
  <dcterms:created xsi:type="dcterms:W3CDTF">2011-04-30T20:18:56Z</dcterms:created>
  <dcterms:modified xsi:type="dcterms:W3CDTF">2019-04-28T14:08:30Z</dcterms:modified>
</cp:coreProperties>
</file>